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85" r:id="rId5"/>
    <p:sldId id="259" r:id="rId6"/>
    <p:sldId id="276" r:id="rId7"/>
    <p:sldId id="260" r:id="rId8"/>
    <p:sldId id="277" r:id="rId9"/>
    <p:sldId id="274" r:id="rId10"/>
    <p:sldId id="281" r:id="rId11"/>
    <p:sldId id="282" r:id="rId12"/>
    <p:sldId id="262" r:id="rId13"/>
    <p:sldId id="269" r:id="rId14"/>
    <p:sldId id="265" r:id="rId15"/>
    <p:sldId id="280" r:id="rId16"/>
    <p:sldId id="271" r:id="rId17"/>
    <p:sldId id="272" r:id="rId18"/>
    <p:sldId id="261" r:id="rId19"/>
    <p:sldId id="273" r:id="rId20"/>
    <p:sldId id="264" r:id="rId21"/>
    <p:sldId id="286" r:id="rId22"/>
    <p:sldId id="268" r:id="rId2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1883" autoAdjust="0"/>
  </p:normalViewPr>
  <p:slideViewPr>
    <p:cSldViewPr snapToGrid="0">
      <p:cViewPr>
        <p:scale>
          <a:sx n="66" d="100"/>
          <a:sy n="66" d="100"/>
        </p:scale>
        <p:origin x="668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6EE5-A912-4DFB-8E00-19203CFCDCFC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5722A-B490-4F7B-A61D-AA19F38B292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291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16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Ett annat sätt att beskriva fokus och</a:t>
            </a:r>
          </a:p>
          <a:p>
            <a:r>
              <a:rPr lang="sv-SE" dirty="0"/>
              <a:t>hjärnans resurser</a:t>
            </a:r>
          </a:p>
          <a:p>
            <a:r>
              <a:rPr lang="sv-SE" dirty="0"/>
              <a:t>Lånat från Kathy Sierra </a:t>
            </a:r>
          </a:p>
          <a:p>
            <a:r>
              <a:rPr lang="sv-SE" dirty="0"/>
              <a:t>föreläsning på </a:t>
            </a:r>
            <a:r>
              <a:rPr lang="sv-SE" dirty="0" err="1"/>
              <a:t>youtube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Kahneman</a:t>
            </a:r>
            <a:r>
              <a:rPr lang="sv-SE" dirty="0"/>
              <a:t> sifferexperiment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55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17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små? Tumregel = mindre än du tror.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Viktigt att sätta ett modest mål som man </a:t>
            </a:r>
          </a:p>
          <a:p>
            <a:r>
              <a:rPr lang="sv-SE" dirty="0"/>
              <a:t>har en möjlighet att uppnå även när man känner sig sunkig och trött och inte på humör.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50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Ja och nja.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107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6356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Finns ingen silver bullet-lösning mot stress heller, </a:t>
            </a:r>
          </a:p>
          <a:p>
            <a:r>
              <a:rPr lang="sv-SE" baseline="0" dirty="0"/>
              <a:t>det handlar om hur man läggar upp sitt liv, eller i värsta fall hur andra lägger upp ens liv åt en. </a:t>
            </a:r>
          </a:p>
          <a:p>
            <a:endParaRPr lang="sv-SE" baseline="0" dirty="0"/>
          </a:p>
          <a:p>
            <a:r>
              <a:rPr lang="sv-SE" baseline="0" dirty="0"/>
              <a:t>Det viktiga om man redan är stressad är att inte låta lärandet</a:t>
            </a:r>
          </a:p>
          <a:p>
            <a:r>
              <a:rPr lang="sv-SE" baseline="0" dirty="0"/>
              <a:t>bli ytterligare en stressfaktor. Då ger man sig själv de sämsta</a:t>
            </a:r>
          </a:p>
          <a:p>
            <a:r>
              <a:rPr lang="sv-SE" baseline="0" dirty="0"/>
              <a:t>möjliga förutsättningarna. Tillit. Till sig själv, sin metod. Hjärnan.</a:t>
            </a:r>
          </a:p>
          <a:p>
            <a:endParaRPr lang="sv-SE" baseline="0" dirty="0"/>
          </a:p>
          <a:p>
            <a:r>
              <a:rPr lang="sv-SE" baseline="0" dirty="0"/>
              <a:t>Kan faktiskt hjälpa att lära sig om</a:t>
            </a:r>
          </a:p>
          <a:p>
            <a:r>
              <a:rPr lang="sv-SE" baseline="0" dirty="0"/>
              <a:t>hur lärande fungerar. Att få mer realistiska förväntningar,</a:t>
            </a:r>
          </a:p>
          <a:p>
            <a:r>
              <a:rPr lang="sv-SE" baseline="0" dirty="0"/>
              <a:t>men också att veta om att det går. </a:t>
            </a:r>
          </a:p>
          <a:p>
            <a:endParaRPr lang="sv-SE" baseline="0" dirty="0"/>
          </a:p>
          <a:p>
            <a:pPr marL="171450" indent="-171450">
              <a:buFontTx/>
              <a:buChar char="-"/>
            </a:pPr>
            <a:r>
              <a:rPr lang="sv-SE" dirty="0"/>
              <a:t>En spännande grej som forskning har visat är att bara att veta om det här faktiskt hjälper.</a:t>
            </a:r>
          </a:p>
          <a:p>
            <a:pPr marL="0" indent="0">
              <a:buFontTx/>
              <a:buNone/>
            </a:pPr>
            <a:r>
              <a:rPr lang="sv-SE" dirty="0"/>
              <a:t>Man skiljer på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 och </a:t>
            </a:r>
            <a:r>
              <a:rPr lang="sv-SE" dirty="0" err="1"/>
              <a:t>fixed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. Att byta </a:t>
            </a:r>
          </a:p>
          <a:p>
            <a:pPr marL="0" indent="0">
              <a:buFontTx/>
              <a:buNone/>
            </a:pPr>
            <a:r>
              <a:rPr lang="sv-SE" dirty="0"/>
              <a:t>perspektiv från att tro att jag är inget duktig på det här, det </a:t>
            </a:r>
          </a:p>
          <a:p>
            <a:pPr marL="0" indent="0">
              <a:buFontTx/>
              <a:buNone/>
            </a:pPr>
            <a:r>
              <a:rPr lang="sv-SE" dirty="0"/>
              <a:t>är för att jag inte har talang till att veta och gå med på att hjärnan </a:t>
            </a:r>
          </a:p>
          <a:p>
            <a:pPr marL="0" indent="0">
              <a:buFontTx/>
              <a:buNone/>
            </a:pPr>
            <a:r>
              <a:rPr lang="sv-SE" dirty="0"/>
              <a:t>har möjlighet att ”bygga” talang gjorde att försökspersoner</a:t>
            </a:r>
          </a:p>
          <a:p>
            <a:pPr marL="0" indent="0">
              <a:buFontTx/>
              <a:buNone/>
            </a:pPr>
            <a:r>
              <a:rPr lang="sv-SE" dirty="0"/>
              <a:t>ökade sin IQ med flera poäng.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325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Ta det långa perspektivet.</a:t>
            </a:r>
          </a:p>
          <a:p>
            <a:endParaRPr lang="sv-SE" baseline="0" dirty="0"/>
          </a:p>
          <a:p>
            <a:r>
              <a:rPr lang="sv-SE" baseline="0" dirty="0"/>
              <a:t>Att lära sig skills som hör till jobbet måste få ske på </a:t>
            </a:r>
          </a:p>
          <a:p>
            <a:r>
              <a:rPr lang="sv-SE" baseline="0" dirty="0"/>
              <a:t>ungefär samma sätt. Ibland har man deadlines, </a:t>
            </a:r>
          </a:p>
          <a:p>
            <a:r>
              <a:rPr lang="sv-SE" baseline="0" dirty="0"/>
              <a:t>då får man tillåta sig att slösa kognitiv energi. </a:t>
            </a:r>
          </a:p>
          <a:p>
            <a:r>
              <a:rPr lang="sv-SE" baseline="0" dirty="0"/>
              <a:t>Ibland vill man bara upprätthålla någon sorts nivå,</a:t>
            </a:r>
          </a:p>
          <a:p>
            <a:r>
              <a:rPr lang="sv-SE" baseline="0" dirty="0"/>
              <a:t>Då kan man lägga en mindre mängd kognitiv energi. </a:t>
            </a:r>
          </a:p>
          <a:p>
            <a:r>
              <a:rPr lang="sv-SE" baseline="0" dirty="0"/>
              <a:t>Man behöver inte kunna allt nu, för det går ändå inte.</a:t>
            </a:r>
          </a:p>
          <a:p>
            <a:endParaRPr lang="sv-SE" baseline="0" dirty="0"/>
          </a:p>
          <a:p>
            <a:r>
              <a:rPr lang="sv-SE" baseline="0" dirty="0"/>
              <a:t>Sova på saken</a:t>
            </a:r>
          </a:p>
          <a:p>
            <a:r>
              <a:rPr lang="sv-SE" baseline="0" dirty="0"/>
              <a:t>Se om hjärnan spottar ur sig en </a:t>
            </a:r>
          </a:p>
          <a:p>
            <a:r>
              <a:rPr lang="sv-SE" baseline="0" dirty="0"/>
              <a:t>lösning när du sitter på pendeln imorgon bitti. </a:t>
            </a:r>
          </a:p>
          <a:p>
            <a:r>
              <a:rPr lang="sv-SE" baseline="0" dirty="0"/>
              <a:t>(mindre troligt om du spelar mobilspel. Stjäl tyvärr kognitiva resurser och tröttar ut hjärnan...)</a:t>
            </a:r>
          </a:p>
          <a:p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442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Hjärnan är jättebra på </a:t>
            </a:r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r>
              <a:rPr lang="sv-SE" dirty="0"/>
              <a:t>. Den jobbar ständigt</a:t>
            </a:r>
          </a:p>
          <a:p>
            <a:r>
              <a:rPr lang="sv-SE" dirty="0"/>
              <a:t>med att försöka ordna världen – till och med när världen inte </a:t>
            </a:r>
          </a:p>
          <a:p>
            <a:r>
              <a:rPr lang="sv-SE" dirty="0"/>
              <a:t>vill blir ordnad. Därav fördomar. </a:t>
            </a:r>
          </a:p>
          <a:p>
            <a:endParaRPr lang="sv-SE" dirty="0"/>
          </a:p>
          <a:p>
            <a:r>
              <a:rPr lang="sv-SE" dirty="0"/>
              <a:t>Måste lägga ned tid för att komma över platåerna</a:t>
            </a:r>
          </a:p>
          <a:p>
            <a:r>
              <a:rPr lang="sv-SE" dirty="0"/>
              <a:t>men. </a:t>
            </a:r>
          </a:p>
          <a:p>
            <a:r>
              <a:rPr lang="sv-SE" dirty="0"/>
              <a:t>Här tillit kommer in – lita på att bitarna faller på plats.</a:t>
            </a:r>
          </a:p>
          <a:p>
            <a:r>
              <a:rPr lang="sv-SE" dirty="0"/>
              <a:t>Så småningom. </a:t>
            </a:r>
          </a:p>
          <a:p>
            <a:r>
              <a:rPr lang="sv-SE" dirty="0"/>
              <a:t>Så var lite snälla mot era hjärnor!</a:t>
            </a:r>
          </a:p>
          <a:p>
            <a:r>
              <a:rPr lang="sv-SE" dirty="0"/>
              <a:t>De jobbar jättehårt! Kolla av:</a:t>
            </a:r>
          </a:p>
          <a:p>
            <a:r>
              <a:rPr lang="sv-SE" dirty="0"/>
              <a:t>vad orkar jag med?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388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04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Allt lärande bygger på annat lärande. Gå, prata, läsa, räkna.</a:t>
            </a:r>
          </a:p>
          <a:p>
            <a:endParaRPr lang="sv-SE" baseline="0" dirty="0"/>
          </a:p>
          <a:p>
            <a:r>
              <a:rPr lang="sv-SE" baseline="0" dirty="0"/>
              <a:t>Föreställning: två typer.</a:t>
            </a:r>
          </a:p>
          <a:p>
            <a:endParaRPr lang="sv-SE" baseline="0" dirty="0"/>
          </a:p>
          <a:p>
            <a:r>
              <a:rPr lang="sv-SE" baseline="0" dirty="0"/>
              <a:t>Inte sant, snarare </a:t>
            </a:r>
            <a:r>
              <a:rPr lang="sv-SE" baseline="0" dirty="0" err="1"/>
              <a:t>kombo</a:t>
            </a:r>
            <a:r>
              <a:rPr lang="sv-SE" baseline="0" dirty="0"/>
              <a:t>. Lite skadlig föreställning – man begränsar sig.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40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/>
              <a:t>Första </a:t>
            </a:r>
            <a:r>
              <a:rPr lang="sv-SE" baseline="0" dirty="0"/>
              <a:t>steget är ganska </a:t>
            </a:r>
            <a:r>
              <a:rPr lang="sv-SE" baseline="0" dirty="0" err="1"/>
              <a:t>harsh</a:t>
            </a:r>
            <a:r>
              <a:rPr lang="sv-SE" baseline="0" dirty="0"/>
              <a:t> – att acceptera att det är så här. </a:t>
            </a:r>
          </a:p>
          <a:p>
            <a:r>
              <a:rPr lang="sv-SE" baseline="0" dirty="0"/>
              <a:t>Det är så här det ser ut när man lär sig. Det tar tid. Ju mer du tränar,</a:t>
            </a:r>
          </a:p>
          <a:p>
            <a:r>
              <a:rPr lang="sv-SE" baseline="0" dirty="0"/>
              <a:t>desto fortare kommer ju igenom platåerna – men det innebär inte</a:t>
            </a:r>
          </a:p>
          <a:p>
            <a:r>
              <a:rPr lang="sv-SE" baseline="0" dirty="0"/>
              <a:t>att det blir roligare eller att de försvinner.</a:t>
            </a:r>
          </a:p>
          <a:p>
            <a:endParaRPr lang="sv-SE" baseline="0" dirty="0"/>
          </a:p>
          <a:p>
            <a:r>
              <a:rPr lang="sv-SE" baseline="0" dirty="0"/>
              <a:t>Byta perspektiv, och förväntningar. Förhoppningsvis</a:t>
            </a:r>
          </a:p>
          <a:p>
            <a:r>
              <a:rPr lang="sv-SE" baseline="0" dirty="0"/>
              <a:t>peppade på att lära er nya saker, men också med respekt för processen.</a:t>
            </a:r>
          </a:p>
          <a:p>
            <a:r>
              <a:rPr lang="sv-SE" baseline="0" dirty="0"/>
              <a:t>Det är som med allt annat i livet. Det finns inga silver </a:t>
            </a:r>
            <a:r>
              <a:rPr lang="sv-SE" baseline="0" dirty="0" err="1"/>
              <a:t>bullets</a:t>
            </a:r>
            <a:r>
              <a:rPr lang="sv-SE" baseline="0" dirty="0"/>
              <a:t>.</a:t>
            </a:r>
          </a:p>
          <a:p>
            <a:endParaRPr lang="sv-SE" baseline="0" dirty="0"/>
          </a:p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18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Kan vara så att ni har hittat ert </a:t>
            </a:r>
            <a:r>
              <a:rPr lang="sv-SE" dirty="0" err="1"/>
              <a:t>favoritsätt</a:t>
            </a:r>
            <a:r>
              <a:rPr lang="sv-SE" dirty="0"/>
              <a:t>. </a:t>
            </a:r>
          </a:p>
          <a:p>
            <a:r>
              <a:rPr lang="sv-SE" dirty="0"/>
              <a:t>Eller så har ni mest testat ett sätt och känner er rätt obekväma med det. </a:t>
            </a:r>
          </a:p>
          <a:p>
            <a:r>
              <a:rPr lang="sv-SE" dirty="0"/>
              <a:t>Det är det många som gör – ”Jag hatar att plugga”. </a:t>
            </a:r>
          </a:p>
          <a:p>
            <a:r>
              <a:rPr lang="sv-SE" dirty="0"/>
              <a:t>För att de associerar det med att sitta och träla i timmar med en tung kursbok.</a:t>
            </a:r>
          </a:p>
          <a:p>
            <a:endParaRPr lang="sv-SE" dirty="0"/>
          </a:p>
          <a:p>
            <a:r>
              <a:rPr lang="sv-SE" dirty="0"/>
              <a:t>Titta på vad det finns för varianter. </a:t>
            </a:r>
          </a:p>
          <a:p>
            <a:r>
              <a:rPr lang="sv-SE" dirty="0"/>
              <a:t>Hur kan jag variera mitt lärande? Vad passar mig? Läsa? Lyssna? Titta? </a:t>
            </a:r>
          </a:p>
          <a:p>
            <a:r>
              <a:rPr lang="sv-SE" dirty="0"/>
              <a:t>Internet är stort. Det finns massor av resurser där ute.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Typiskt. Och när du tänker efter så är det ungefär samma sak varje gång. När Rocky-</a:t>
            </a:r>
          </a:p>
          <a:p>
            <a:r>
              <a:rPr lang="sv-SE" dirty="0"/>
              <a:t>adrenalinet har lagt sig lite, lagom till att kaffet har kallnat, så börjar </a:t>
            </a:r>
          </a:p>
          <a:p>
            <a:r>
              <a:rPr lang="sv-SE" dirty="0"/>
              <a:t>motivationen tryta. Du har nått din första platå.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084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02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Tanken är att vi ska bli lite kompisar med</a:t>
            </a:r>
          </a:p>
          <a:p>
            <a:r>
              <a:rPr lang="sv-SE" dirty="0"/>
              <a:t>våra hjärnor.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75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Alla vi som är här har förmodligen fått med oss att antingen har man talang för något, eller också inte.</a:t>
            </a:r>
          </a:p>
          <a:p>
            <a:r>
              <a:rPr lang="sv-SE" dirty="0"/>
              <a:t>Både kulturhistoriskt och neurologiskt har man det senaste seklet varit övertygad om att det funnits vissa</a:t>
            </a:r>
          </a:p>
          <a:p>
            <a:r>
              <a:rPr lang="sv-SE" dirty="0"/>
              <a:t>som är genier, som är födde till det, och sen vanliga dödliga. </a:t>
            </a:r>
          </a:p>
          <a:p>
            <a:endParaRPr lang="sv-SE" dirty="0"/>
          </a:p>
          <a:p>
            <a:r>
              <a:rPr lang="sv-SE" dirty="0"/>
              <a:t>Först trodde man att hjärnans neuroner var konstant i antal hela livet, sen när man såg att det inte var så</a:t>
            </a:r>
          </a:p>
          <a:p>
            <a:r>
              <a:rPr lang="sv-SE" dirty="0"/>
              <a:t>fokuserade man på att de växer till väldigt långsamt.</a:t>
            </a:r>
          </a:p>
          <a:p>
            <a:endParaRPr lang="sv-SE" dirty="0"/>
          </a:p>
          <a:p>
            <a:r>
              <a:rPr lang="sv-SE" dirty="0"/>
              <a:t>Nyare forskning visar att inlärning och förmågan att ta till sig information inte har något att göra med</a:t>
            </a:r>
          </a:p>
          <a:p>
            <a:r>
              <a:rPr lang="sv-SE" dirty="0"/>
              <a:t>antalet neuroner utan om vilka kopplingar som finns mellan dem. Man kan se det som vilken väg informationen tar –</a:t>
            </a:r>
          </a:p>
          <a:p>
            <a:r>
              <a:rPr lang="sv-SE" dirty="0"/>
              <a:t>Och det är föränderligt. Man säger inte längre att hjärnan är statisk utan plastisk. </a:t>
            </a:r>
          </a:p>
          <a:p>
            <a:endParaRPr lang="sv-SE" dirty="0"/>
          </a:p>
          <a:p>
            <a:r>
              <a:rPr lang="sv-SE" dirty="0"/>
              <a:t>Förenklat kan man säga att när du gör en sak för första gången så uppstår en liten </a:t>
            </a:r>
            <a:r>
              <a:rPr lang="sv-SE" dirty="0" err="1"/>
              <a:t>vindlig</a:t>
            </a:r>
            <a:r>
              <a:rPr lang="sv-SE" dirty="0"/>
              <a:t> stig av elektriska signaler genom hjärnan.</a:t>
            </a:r>
          </a:p>
          <a:p>
            <a:r>
              <a:rPr lang="sv-SE" dirty="0"/>
              <a:t>Ju mer du tränar desto mer påverkas hjärnan – fler och fler synapser kopplas om, stigen blir en landsväg och till slut en motorväg där signalerna kan åka</a:t>
            </a:r>
          </a:p>
          <a:p>
            <a:r>
              <a:rPr lang="sv-SE" dirty="0"/>
              <a:t>snabbt. Då har du verkligen bemästrat det du vill lära dig. </a:t>
            </a:r>
          </a:p>
          <a:p>
            <a:endParaRPr lang="sv-SE" dirty="0"/>
          </a:p>
          <a:p>
            <a:r>
              <a:rPr lang="sv-SE" dirty="0"/>
              <a:t>Kontentan är att alla kan lära sig – men man måste vara villig att lägga ned den tid det tar. </a:t>
            </a:r>
          </a:p>
          <a:p>
            <a:r>
              <a:rPr lang="sv-SE" dirty="0"/>
              <a:t>En sak som jag har märkt är att det ofta inte är svårigheten ut just </a:t>
            </a:r>
          </a:p>
          <a:p>
            <a:r>
              <a:rPr lang="sv-SE" dirty="0"/>
              <a:t>den där känslan att det går långsamt, tar tid, som dödar motivationen.</a:t>
            </a:r>
          </a:p>
          <a:p>
            <a:endParaRPr lang="sv-SE" dirty="0"/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Räcker inte med att träna</a:t>
            </a:r>
          </a:p>
          <a:p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endParaRPr lang="sv-SE" dirty="0"/>
          </a:p>
          <a:p>
            <a:r>
              <a:rPr lang="sv-SE" dirty="0"/>
              <a:t>Boktips! Anders Ericsson och Robert Pool – Peak.</a:t>
            </a:r>
          </a:p>
          <a:p>
            <a:r>
              <a:rPr lang="sv-SE" dirty="0"/>
              <a:t>Har undersökt människor som är väldigt duktiga på något – experter. Dansare, violinister, idrottsmän.</a:t>
            </a:r>
          </a:p>
          <a:p>
            <a:r>
              <a:rPr lang="sv-SE" dirty="0"/>
              <a:t>Kommit fram till att det som skiljer dem från övriga är inte talang utan nedlagd tid.</a:t>
            </a:r>
          </a:p>
          <a:p>
            <a:r>
              <a:rPr lang="sv-SE" dirty="0"/>
              <a:t>Hur orkar man lägga tid? Man måste känna att man utvecklas.</a:t>
            </a:r>
          </a:p>
          <a:p>
            <a:r>
              <a:rPr lang="sv-SE" dirty="0"/>
              <a:t>-&gt; Metod</a:t>
            </a:r>
          </a:p>
          <a:p>
            <a:pPr marL="171450" indent="-171450">
              <a:buFontTx/>
              <a:buChar char="-"/>
            </a:pPr>
            <a:r>
              <a:rPr lang="sv-SE" dirty="0"/>
              <a:t>Utvärdera</a:t>
            </a:r>
          </a:p>
          <a:p>
            <a:pPr marL="171450" indent="-171450">
              <a:buFontTx/>
              <a:buChar char="-"/>
            </a:pPr>
            <a:r>
              <a:rPr lang="sv-SE" dirty="0"/>
              <a:t>Lära från andras metoder (särskilt de som är bra)</a:t>
            </a:r>
          </a:p>
          <a:p>
            <a:pPr marL="171450" indent="-171450">
              <a:buFontTx/>
              <a:buChar char="-"/>
            </a:pPr>
            <a:endParaRPr lang="sv-SE" dirty="0"/>
          </a:p>
          <a:p>
            <a:pPr marL="0" indent="0">
              <a:buFontTx/>
              <a:buNone/>
            </a:pP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i sin renaste form går egentligen bara att applicera på grenar där man </a:t>
            </a:r>
          </a:p>
          <a:p>
            <a:pPr marL="0" indent="0">
              <a:buFontTx/>
              <a:buNone/>
            </a:pPr>
            <a:r>
              <a:rPr lang="sv-SE" dirty="0"/>
              <a:t>har tydliga </a:t>
            </a:r>
            <a:r>
              <a:rPr lang="sv-SE" dirty="0" err="1"/>
              <a:t>metrics</a:t>
            </a:r>
            <a:r>
              <a:rPr lang="sv-SE" dirty="0"/>
              <a:t>. Men boken påpekar att man kan använda en avart av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pPr marL="0" indent="0">
              <a:buFontTx/>
              <a:buNone/>
            </a:pPr>
            <a:r>
              <a:rPr lang="sv-SE" dirty="0"/>
              <a:t>även i mer abstrakt lärande. Det hela kokar ned till att bli medveten om att man övar</a:t>
            </a:r>
          </a:p>
          <a:p>
            <a:pPr marL="0" indent="0">
              <a:buFontTx/>
              <a:buNone/>
            </a:pPr>
            <a:r>
              <a:rPr lang="sv-SE" dirty="0"/>
              <a:t>och fundera på hur man gör. Testa, utvärdera, modifiera er metod. Men man kanske kan bli inspirerad</a:t>
            </a:r>
          </a:p>
          <a:p>
            <a:pPr marL="0" indent="0">
              <a:buFontTx/>
              <a:buNone/>
            </a:pPr>
            <a:r>
              <a:rPr lang="sv-SE" dirty="0"/>
              <a:t>av de som är bra.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Så –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bygger synapsbanor. Förenklat.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87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546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067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89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15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194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18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089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5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11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893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224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752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deas.time.com/2013/06/11/8-new-ways-of-looking-at-intelligence/" TargetMode="External"/><Relationship Id="rId2" Type="http://schemas.openxmlformats.org/officeDocument/2006/relationships/hyperlink" Target="https://youtu.be/FKTxC9pl-W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ndsetworks.com/sci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sv-SE" sz="4000" dirty="0"/>
              <a:t>Lärande om lärande</a:t>
            </a:r>
          </a:p>
        </p:txBody>
      </p:sp>
    </p:spTree>
    <p:extLst>
      <p:ext uri="{BB962C8B-B14F-4D97-AF65-F5344CB8AC3E}">
        <p14:creationId xmlns:p14="http://schemas.microsoft.com/office/powerpoint/2010/main" val="248805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7B9CB4B6-C97E-4777-9019-C76D395A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ubrik 1">
            <a:extLst>
              <a:ext uri="{FF2B5EF4-FFF2-40B4-BE49-F238E27FC236}">
                <a16:creationId xmlns:a16="http://schemas.microsoft.com/office/drawing/2014/main" id="{6F4F5F59-1C9D-467A-AFA2-A3A28DA5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sv-SE" sz="3600"/>
              <a:t>Hjärnan: statisk vs plastisk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C81416E-D043-4BB2-9A33-797FDEC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sv-SE" sz="1800" dirty="0"/>
              <a:t>Förr: Geniernas tidevarv!</a:t>
            </a:r>
          </a:p>
          <a:p>
            <a:r>
              <a:rPr lang="sv-SE" sz="1800" dirty="0"/>
              <a:t>Nu: Alla kan! </a:t>
            </a:r>
          </a:p>
          <a:p>
            <a:pPr marL="0" indent="0">
              <a:buNone/>
            </a:pP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4421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B1C259-9AA0-438C-9F41-FF32499E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Hur bygger man synapsbanor då?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19DFA2F-22BD-407C-91E7-3AD740BD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sv-SE" dirty="0"/>
              <a:t>Enkla svaret – träna</a:t>
            </a:r>
          </a:p>
          <a:p>
            <a:pPr>
              <a:lnSpc>
                <a:spcPct val="150000"/>
              </a:lnSpc>
            </a:pPr>
            <a:r>
              <a:rPr lang="sv-SE" dirty="0"/>
              <a:t>Räcker inte – ”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”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Vara medveten om sin metod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Utvärdera och utveckla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Lära från de som är duktiga</a:t>
            </a:r>
          </a:p>
          <a:p>
            <a:pPr lvl="1">
              <a:lnSpc>
                <a:spcPct val="150000"/>
              </a:lnSpc>
            </a:pPr>
            <a:r>
              <a:rPr lang="sv-SE" dirty="0">
                <a:solidFill>
                  <a:srgbClr val="FFC000"/>
                </a:solidFill>
              </a:rPr>
              <a:t>Ta metaperspektivet!</a:t>
            </a:r>
          </a:p>
          <a:p>
            <a:pPr lvl="1">
              <a:lnSpc>
                <a:spcPct val="150000"/>
              </a:lnSpc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C13FA14-288D-4D58-B0EF-CDEFA369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584">
            <a:off x="8694744" y="1326904"/>
            <a:ext cx="1766126" cy="27141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F57953CB-A367-44A6-AE15-6AB3BE69CB23}"/>
              </a:ext>
            </a:extLst>
          </p:cNvPr>
          <p:cNvSpPr txBox="1"/>
          <p:nvPr/>
        </p:nvSpPr>
        <p:spPr>
          <a:xfrm>
            <a:off x="8329153" y="4354286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</a:rPr>
              <a:t>Boktips!</a:t>
            </a:r>
          </a:p>
        </p:txBody>
      </p:sp>
    </p:spTree>
    <p:extLst>
      <p:ext uri="{BB962C8B-B14F-4D97-AF65-F5344CB8AC3E}">
        <p14:creationId xmlns:p14="http://schemas.microsoft.com/office/powerpoint/2010/main" val="1294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Hjärnans resurser – ”</a:t>
            </a:r>
            <a:r>
              <a:rPr lang="sv-SE" dirty="0" err="1">
                <a:solidFill>
                  <a:schemeClr val="accent2"/>
                </a:solidFill>
              </a:rPr>
              <a:t>it’s</a:t>
            </a:r>
            <a:r>
              <a:rPr lang="sv-SE" dirty="0">
                <a:solidFill>
                  <a:schemeClr val="accent2"/>
                </a:solidFill>
              </a:rPr>
              <a:t> all </a:t>
            </a:r>
            <a:r>
              <a:rPr lang="sv-SE" dirty="0" err="1">
                <a:solidFill>
                  <a:schemeClr val="accent2"/>
                </a:solidFill>
              </a:rPr>
              <a:t>one</a:t>
            </a:r>
            <a:r>
              <a:rPr lang="sv-SE" dirty="0">
                <a:solidFill>
                  <a:schemeClr val="accent2"/>
                </a:solidFill>
              </a:rPr>
              <a:t> tank!”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354"/>
            <a:ext cx="5851358" cy="2636487"/>
          </a:xfrm>
        </p:spPr>
        <p:txBody>
          <a:bodyPr/>
          <a:lstStyle/>
          <a:p>
            <a:pPr marL="0" indent="0">
              <a:buNone/>
            </a:pPr>
            <a:r>
              <a:rPr lang="sv-SE" sz="2400" dirty="0"/>
              <a:t>Kathy Sierra (Serious Pony)  - </a:t>
            </a:r>
            <a:r>
              <a:rPr lang="sv-SE" sz="2400" dirty="0" err="1"/>
              <a:t>Making</a:t>
            </a:r>
            <a:r>
              <a:rPr lang="sv-SE" sz="2400" dirty="0"/>
              <a:t> </a:t>
            </a:r>
            <a:r>
              <a:rPr lang="sv-SE" sz="2400" dirty="0" err="1"/>
              <a:t>Badass</a:t>
            </a:r>
            <a:r>
              <a:rPr lang="sv-SE" sz="2400" dirty="0"/>
              <a:t> </a:t>
            </a:r>
            <a:r>
              <a:rPr lang="sv-SE" sz="2400" dirty="0" err="1"/>
              <a:t>Developers</a:t>
            </a:r>
            <a:endParaRPr lang="sv-SE" sz="2400" dirty="0"/>
          </a:p>
          <a:p>
            <a:pPr marL="0" indent="0">
              <a:buNone/>
            </a:pPr>
            <a:r>
              <a:rPr lang="sv-SE" sz="2000" dirty="0"/>
              <a:t>(</a:t>
            </a:r>
            <a:r>
              <a:rPr lang="sv-SE" sz="2000" dirty="0" err="1"/>
              <a:t>cred</a:t>
            </a:r>
            <a:r>
              <a:rPr lang="sv-SE" sz="2000" dirty="0"/>
              <a:t> till Micke Medin, tror jag)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6CAE9CE-4945-44D5-809B-7D7FA727A7D4}"/>
              </a:ext>
            </a:extLst>
          </p:cNvPr>
          <p:cNvSpPr txBox="1"/>
          <p:nvPr/>
        </p:nvSpPr>
        <p:spPr>
          <a:xfrm rot="21335514">
            <a:off x="9778313" y="4716614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Youtubetips!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4DD1999-FA11-4D68-9EB7-ED9E39BC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"/>
          <a:stretch/>
        </p:blipFill>
        <p:spPr>
          <a:xfrm>
            <a:off x="7224779" y="1875354"/>
            <a:ext cx="4703695" cy="263648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7A5DDBA-2368-438C-AE33-FB674C99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87" y="1875354"/>
            <a:ext cx="4631927" cy="2636487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38314BD-EA30-41CD-BB05-0A46AB5F6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723">
            <a:off x="1326922" y="3327203"/>
            <a:ext cx="1656910" cy="2480405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2633D2EF-1406-4B82-9E0E-F39C25B81BF5}"/>
              </a:ext>
            </a:extLst>
          </p:cNvPr>
          <p:cNvSpPr txBox="1"/>
          <p:nvPr/>
        </p:nvSpPr>
        <p:spPr>
          <a:xfrm rot="21335514">
            <a:off x="1943692" y="5785978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Boktips igen!</a:t>
            </a:r>
          </a:p>
        </p:txBody>
      </p:sp>
    </p:spTree>
    <p:extLst>
      <p:ext uri="{BB962C8B-B14F-4D97-AF65-F5344CB8AC3E}">
        <p14:creationId xmlns:p14="http://schemas.microsoft.com/office/powerpoint/2010/main" val="42035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7030A0"/>
                </a:solidFill>
              </a:rPr>
              <a:t>Ödsla inte med kognitiv ork!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404"/>
          </a:xfrm>
        </p:spPr>
        <p:txBody>
          <a:bodyPr>
            <a:normAutofit fontScale="92500"/>
          </a:bodyPr>
          <a:lstStyle/>
          <a:p>
            <a:r>
              <a:rPr lang="sv-SE" dirty="0"/>
              <a:t>Risk: Pileup på B dränerar orken. Man blir helt slut och lärandet avstannar.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2843867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4454554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29067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30591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32115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33639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35163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38449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2934749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388760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36156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28830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2947332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31109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311091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299766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3849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2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Lösning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4473"/>
          </a:xfrm>
        </p:spPr>
        <p:txBody>
          <a:bodyPr>
            <a:normAutofit/>
          </a:bodyPr>
          <a:lstStyle/>
          <a:p>
            <a:r>
              <a:rPr lang="sv-SE" dirty="0"/>
              <a:t>Flytta tillbaka till A (man måste inte kunna hela API:t...)</a:t>
            </a:r>
          </a:p>
          <a:p>
            <a:r>
              <a:rPr lang="sv-SE" u="sng" dirty="0"/>
              <a:t>Dela upp i mindre bitar (känner ni igen..?)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39092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5519955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39721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41245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42769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44293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45817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49103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4000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495300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46810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39484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4012733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41763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41763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406306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491455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ctangle: Folded Corner 25"/>
          <p:cNvSpPr/>
          <p:nvPr/>
        </p:nvSpPr>
        <p:spPr>
          <a:xfrm>
            <a:off x="6673435" y="4682191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: Folded Corner 26"/>
          <p:cNvSpPr/>
          <p:nvPr/>
        </p:nvSpPr>
        <p:spPr>
          <a:xfrm>
            <a:off x="6777599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: Folded Corner 27"/>
          <p:cNvSpPr/>
          <p:nvPr/>
        </p:nvSpPr>
        <p:spPr>
          <a:xfrm>
            <a:off x="6564122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: Folded Corner 28"/>
          <p:cNvSpPr/>
          <p:nvPr/>
        </p:nvSpPr>
        <p:spPr>
          <a:xfrm>
            <a:off x="6881763" y="4679919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: Folded Corner 29"/>
          <p:cNvSpPr/>
          <p:nvPr/>
        </p:nvSpPr>
        <p:spPr>
          <a:xfrm>
            <a:off x="6739470" y="395069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: Folded Corner 30"/>
          <p:cNvSpPr/>
          <p:nvPr/>
        </p:nvSpPr>
        <p:spPr>
          <a:xfrm>
            <a:off x="6843634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: Folded Corner 31"/>
          <p:cNvSpPr/>
          <p:nvPr/>
        </p:nvSpPr>
        <p:spPr>
          <a:xfrm>
            <a:off x="6630157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: Folded Corner 32"/>
          <p:cNvSpPr/>
          <p:nvPr/>
        </p:nvSpPr>
        <p:spPr>
          <a:xfrm>
            <a:off x="6947798" y="394841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: Folded Corner 33"/>
          <p:cNvSpPr/>
          <p:nvPr/>
        </p:nvSpPr>
        <p:spPr>
          <a:xfrm>
            <a:off x="5836345" y="400242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: Folded Corner 34"/>
          <p:cNvSpPr/>
          <p:nvPr/>
        </p:nvSpPr>
        <p:spPr>
          <a:xfrm>
            <a:off x="5940509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: Folded Corner 35"/>
          <p:cNvSpPr/>
          <p:nvPr/>
        </p:nvSpPr>
        <p:spPr>
          <a:xfrm>
            <a:off x="5727032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: Folded Corner 36"/>
          <p:cNvSpPr/>
          <p:nvPr/>
        </p:nvSpPr>
        <p:spPr>
          <a:xfrm>
            <a:off x="6044673" y="400014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202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26771 -0.003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22096 0.002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6615 0.095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47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045E-16 L -0.23451 0.0034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24193 0.0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31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4102 -0.013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6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4479 0.05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31003 0.0138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69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8763 -0.1067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534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5235 0.033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64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6354 0.1324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1" animBg="1"/>
      <p:bldP spid="26" grpId="2" animBg="1"/>
      <p:bldP spid="27" grpId="1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35527" y="666523"/>
            <a:ext cx="4399644" cy="1171675"/>
          </a:xfrm>
        </p:spPr>
        <p:txBody>
          <a:bodyPr/>
          <a:lstStyle/>
          <a:p>
            <a:pPr algn="ctr"/>
            <a:r>
              <a:rPr lang="sv-SE" dirty="0">
                <a:solidFill>
                  <a:srgbClr val="7030A0"/>
                </a:solidFill>
              </a:rPr>
              <a:t>Lagom = små bitar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2231570" y="2108442"/>
            <a:ext cx="240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/>
              <a:t>(Ännu mindre)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1454149" y="327691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(Mindre)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454149" y="438409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(Ännu mindre)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1454149" y="5368511"/>
            <a:ext cx="39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50" dirty="0"/>
              <a:t>(Typ så)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4E3862A7-8025-4FD7-92BA-1A130A458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985">
            <a:off x="7951539" y="1481110"/>
            <a:ext cx="2258390" cy="225839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87C3DA0B-C274-49BE-BB45-6E4814F9D059}"/>
              </a:ext>
            </a:extLst>
          </p:cNvPr>
          <p:cNvSpPr txBox="1"/>
          <p:nvPr/>
        </p:nvSpPr>
        <p:spPr>
          <a:xfrm rot="293467">
            <a:off x="8512891" y="3943654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rgbClr val="7030A0"/>
                </a:solidFill>
              </a:rPr>
              <a:t>Apptips</a:t>
            </a:r>
            <a:r>
              <a:rPr lang="sv-SE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38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B052F7-4728-4E3F-935B-56FF3F986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Lugn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behöver</a:t>
            </a:r>
            <a:r>
              <a:rPr lang="en-US" dirty="0">
                <a:solidFill>
                  <a:schemeClr val="bg1"/>
                </a:solidFill>
              </a:rPr>
              <a:t> man </a:t>
            </a:r>
            <a:r>
              <a:rPr lang="en-US" dirty="0" err="1">
                <a:solidFill>
                  <a:schemeClr val="bg1"/>
                </a:solidFill>
              </a:rPr>
              <a:t>det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12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B96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CAF6228-AF09-48BC-9EEF-EFE69B3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r="6388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sv-SE"/>
              <a:t>Vad är lugn och ro?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sv-SE" sz="2000" dirty="0"/>
              <a:t>Något man bär med sig</a:t>
            </a:r>
          </a:p>
          <a:p>
            <a:pPr>
              <a:lnSpc>
                <a:spcPct val="150000"/>
              </a:lnSpc>
            </a:pPr>
            <a:r>
              <a:rPr lang="sv-SE" sz="2000" dirty="0"/>
              <a:t>Är du utvilad, mår bra så kan du ofta finna lugn och ro – åtminstone en liten stund</a:t>
            </a:r>
          </a:p>
          <a:p>
            <a:pPr>
              <a:lnSpc>
                <a:spcPct val="150000"/>
              </a:lnSpc>
            </a:pPr>
            <a:r>
              <a:rPr lang="sv-SE" sz="2000" dirty="0"/>
              <a:t> Eller byt metod!</a:t>
            </a:r>
          </a:p>
        </p:txBody>
      </p:sp>
    </p:spTree>
    <p:extLst>
      <p:ext uri="{BB962C8B-B14F-4D97-AF65-F5344CB8AC3E}">
        <p14:creationId xmlns:p14="http://schemas.microsoft.com/office/powerpoint/2010/main" val="16558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1CA6C48D-EC70-483D-9F0C-F866B1AF9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1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sv-SE" sz="4000" dirty="0"/>
              <a:t>Stress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/>
              <a:t>Stress är en formidabel mental blockerare</a:t>
            </a:r>
          </a:p>
          <a:p>
            <a:r>
              <a:rPr lang="sv-SE" sz="2400" dirty="0"/>
              <a:t>Ändra sina vanor – lätt att säga</a:t>
            </a:r>
          </a:p>
          <a:p>
            <a:r>
              <a:rPr lang="sv-SE" sz="2400" dirty="0"/>
              <a:t>Viktiga är att lärandet inte lägger till ytterligare stress</a:t>
            </a:r>
          </a:p>
          <a:p>
            <a:r>
              <a:rPr lang="sv-SE" sz="2400" dirty="0"/>
              <a:t>Lära sig om hur lärande funkar – </a:t>
            </a:r>
            <a:r>
              <a:rPr lang="sv-SE" sz="2400" dirty="0" err="1"/>
              <a:t>Growth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r>
              <a:rPr lang="sv-SE" sz="2400" dirty="0"/>
              <a:t> vs </a:t>
            </a:r>
            <a:r>
              <a:rPr lang="sv-SE" sz="2400" dirty="0" err="1"/>
              <a:t>Fixed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6904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E8FA50B-AB41-4859-969D-42519D97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72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rgbClr val="7030A0"/>
                </a:solidFill>
              </a:rPr>
              <a:t>Byta perspektiv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400" dirty="0"/>
              <a:t>Se lärande som något som går långsamt, men som har nivåer</a:t>
            </a:r>
          </a:p>
          <a:p>
            <a:r>
              <a:rPr lang="sv-SE" sz="2400" dirty="0"/>
              <a:t>Var medveten om när du kommer till en ”platå” – vänta ut den</a:t>
            </a:r>
          </a:p>
          <a:p>
            <a:r>
              <a:rPr lang="sv-SE" sz="2400" dirty="0"/>
              <a:t>Sov på saken</a:t>
            </a:r>
          </a:p>
          <a:p>
            <a:r>
              <a:rPr lang="sv-SE" sz="2400" dirty="0" err="1"/>
              <a:t>Multitaska</a:t>
            </a:r>
            <a:r>
              <a:rPr lang="sv-SE" sz="2400" dirty="0"/>
              <a:t> inte!</a:t>
            </a:r>
          </a:p>
        </p:txBody>
      </p:sp>
    </p:spTree>
    <p:extLst>
      <p:ext uri="{BB962C8B-B14F-4D97-AF65-F5344CB8AC3E}">
        <p14:creationId xmlns:p14="http://schemas.microsoft.com/office/powerpoint/2010/main" val="10501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2"/>
          <a:stretch/>
        </p:blipFill>
        <p:spPr>
          <a:xfrm>
            <a:off x="5913123" y="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" y="4975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/>
              <a:t>Vem</a:t>
            </a:r>
            <a:r>
              <a:rPr lang="en-US" sz="6000" dirty="0"/>
              <a:t> </a:t>
            </a:r>
            <a:r>
              <a:rPr lang="en-US" sz="6000" dirty="0" err="1"/>
              <a:t>är</a:t>
            </a:r>
            <a:r>
              <a:rPr lang="en-US" sz="6000" dirty="0"/>
              <a:t> jag?</a:t>
            </a:r>
            <a:br>
              <a:rPr lang="en-US" sz="6000" dirty="0"/>
            </a:br>
            <a:r>
              <a:rPr lang="en-US" sz="6000" dirty="0"/>
              <a:t>(</a:t>
            </a:r>
            <a:r>
              <a:rPr lang="en-US" sz="6000" dirty="0" err="1"/>
              <a:t>Lärande</a:t>
            </a:r>
            <a:r>
              <a:rPr lang="en-US" sz="6000" dirty="0"/>
              <a:t>-CV)</a:t>
            </a:r>
          </a:p>
        </p:txBody>
      </p:sp>
      <p:grpSp>
        <p:nvGrpSpPr>
          <p:cNvPr id="60" name="Grupp 59"/>
          <p:cNvGrpSpPr/>
          <p:nvPr/>
        </p:nvGrpSpPr>
        <p:grpSpPr>
          <a:xfrm>
            <a:off x="-58056" y="2460481"/>
            <a:ext cx="3641818" cy="1861284"/>
            <a:chOff x="0" y="2431449"/>
            <a:chExt cx="3641818" cy="1861284"/>
          </a:xfrm>
        </p:grpSpPr>
        <p:sp>
          <p:nvSpPr>
            <p:cNvPr id="7" name="Ellips 6"/>
            <p:cNvSpPr/>
            <p:nvPr/>
          </p:nvSpPr>
          <p:spPr>
            <a:xfrm>
              <a:off x="655320" y="2894968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Journalistik</a:t>
              </a:r>
            </a:p>
          </p:txBody>
        </p:sp>
        <p:cxnSp>
          <p:nvCxnSpPr>
            <p:cNvPr id="9" name="Rak koppling 8"/>
            <p:cNvCxnSpPr>
              <a:stCxn id="7" idx="5"/>
            </p:cNvCxnSpPr>
            <p:nvPr/>
          </p:nvCxnSpPr>
          <p:spPr>
            <a:xfrm>
              <a:off x="2191521" y="3588736"/>
              <a:ext cx="216149" cy="145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ktangel 16"/>
            <p:cNvSpPr/>
            <p:nvPr/>
          </p:nvSpPr>
          <p:spPr>
            <a:xfrm>
              <a:off x="1954169" y="3851302"/>
              <a:ext cx="1687649" cy="2841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Statsvetenskap</a:t>
              </a:r>
            </a:p>
          </p:txBody>
        </p:sp>
        <p:sp>
          <p:nvSpPr>
            <p:cNvPr id="18" name="Rektangel 17"/>
            <p:cNvSpPr/>
            <p:nvPr/>
          </p:nvSpPr>
          <p:spPr>
            <a:xfrm>
              <a:off x="918890" y="4135436"/>
              <a:ext cx="1075804" cy="157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rgbClr val="7030A0"/>
                  </a:solidFill>
                </a:rPr>
                <a:t>Språk</a:t>
              </a:r>
            </a:p>
          </p:txBody>
        </p:sp>
        <p:cxnSp>
          <p:nvCxnSpPr>
            <p:cNvPr id="20" name="Rak koppling 19"/>
            <p:cNvCxnSpPr>
              <a:endCxn id="7" idx="4"/>
            </p:cNvCxnSpPr>
            <p:nvPr/>
          </p:nvCxnSpPr>
          <p:spPr>
            <a:xfrm flipH="1" flipV="1">
              <a:off x="1555206" y="3707768"/>
              <a:ext cx="12337" cy="26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ktangel 21"/>
            <p:cNvSpPr/>
            <p:nvPr/>
          </p:nvSpPr>
          <p:spPr>
            <a:xfrm>
              <a:off x="20295" y="3713934"/>
              <a:ext cx="1049157" cy="288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Intervju</a:t>
              </a:r>
            </a:p>
          </p:txBody>
        </p:sp>
        <p:sp>
          <p:nvSpPr>
            <p:cNvPr id="23" name="Rektangel 22"/>
            <p:cNvSpPr/>
            <p:nvPr/>
          </p:nvSpPr>
          <p:spPr>
            <a:xfrm>
              <a:off x="0" y="2431449"/>
              <a:ext cx="1001486" cy="382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Etik</a:t>
              </a:r>
            </a:p>
          </p:txBody>
        </p:sp>
        <p:sp>
          <p:nvSpPr>
            <p:cNvPr id="24" name="Rektangel 23"/>
            <p:cNvSpPr/>
            <p:nvPr/>
          </p:nvSpPr>
          <p:spPr>
            <a:xfrm>
              <a:off x="1822563" y="2482281"/>
              <a:ext cx="1356066" cy="401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Redigering</a:t>
              </a:r>
            </a:p>
          </p:txBody>
        </p:sp>
        <p:cxnSp>
          <p:nvCxnSpPr>
            <p:cNvPr id="26" name="Rak koppling 25"/>
            <p:cNvCxnSpPr>
              <a:stCxn id="7" idx="3"/>
              <a:endCxn id="22" idx="0"/>
            </p:cNvCxnSpPr>
            <p:nvPr/>
          </p:nvCxnSpPr>
          <p:spPr>
            <a:xfrm flipH="1">
              <a:off x="544874" y="3588736"/>
              <a:ext cx="374016" cy="12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7" idx="1"/>
              <a:endCxn id="23" idx="2"/>
            </p:cNvCxnSpPr>
            <p:nvPr/>
          </p:nvCxnSpPr>
          <p:spPr>
            <a:xfrm flipH="1" flipV="1">
              <a:off x="500743" y="2814006"/>
              <a:ext cx="418147" cy="199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koppling 29"/>
            <p:cNvCxnSpPr>
              <a:stCxn id="7" idx="7"/>
              <a:endCxn id="24" idx="2"/>
            </p:cNvCxnSpPr>
            <p:nvPr/>
          </p:nvCxnSpPr>
          <p:spPr>
            <a:xfrm flipV="1">
              <a:off x="2191521" y="2883732"/>
              <a:ext cx="309075" cy="130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 57"/>
          <p:cNvGrpSpPr/>
          <p:nvPr/>
        </p:nvGrpSpPr>
        <p:grpSpPr>
          <a:xfrm>
            <a:off x="297380" y="5056759"/>
            <a:ext cx="4829009" cy="1640088"/>
            <a:chOff x="-51538" y="4862347"/>
            <a:chExt cx="4829009" cy="1640088"/>
          </a:xfrm>
        </p:grpSpPr>
        <p:sp>
          <p:nvSpPr>
            <p:cNvPr id="16" name="Ellips 15"/>
            <p:cNvSpPr/>
            <p:nvPr/>
          </p:nvSpPr>
          <p:spPr>
            <a:xfrm>
              <a:off x="477568" y="524545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rgbClr val="7030A0"/>
                  </a:solidFill>
                </a:rPr>
                <a:t>Språk</a:t>
              </a:r>
            </a:p>
          </p:txBody>
        </p:sp>
        <p:sp>
          <p:nvSpPr>
            <p:cNvPr id="35" name="Rektangel 34"/>
            <p:cNvSpPr/>
            <p:nvPr/>
          </p:nvSpPr>
          <p:spPr>
            <a:xfrm>
              <a:off x="1722189" y="4873152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Franska</a:t>
              </a:r>
            </a:p>
          </p:txBody>
        </p:sp>
        <p:sp>
          <p:nvSpPr>
            <p:cNvPr id="36" name="Rektangel 35"/>
            <p:cNvSpPr/>
            <p:nvPr/>
          </p:nvSpPr>
          <p:spPr>
            <a:xfrm>
              <a:off x="31225" y="6135400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Italienska</a:t>
              </a:r>
            </a:p>
          </p:txBody>
        </p:sp>
        <p:sp>
          <p:nvSpPr>
            <p:cNvPr id="37" name="Rektangel 36"/>
            <p:cNvSpPr/>
            <p:nvPr/>
          </p:nvSpPr>
          <p:spPr>
            <a:xfrm>
              <a:off x="1713424" y="6138817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Tyska</a:t>
              </a:r>
            </a:p>
          </p:txBody>
        </p:sp>
        <p:sp>
          <p:nvSpPr>
            <p:cNvPr id="38" name="Rektangel 37"/>
            <p:cNvSpPr/>
            <p:nvPr/>
          </p:nvSpPr>
          <p:spPr>
            <a:xfrm>
              <a:off x="-51538" y="4862347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Engelska</a:t>
              </a:r>
            </a:p>
          </p:txBody>
        </p:sp>
        <p:cxnSp>
          <p:nvCxnSpPr>
            <p:cNvPr id="40" name="Rak koppling 39"/>
            <p:cNvCxnSpPr>
              <a:stCxn id="16" idx="7"/>
              <a:endCxn id="35" idx="2"/>
            </p:cNvCxnSpPr>
            <p:nvPr/>
          </p:nvCxnSpPr>
          <p:spPr>
            <a:xfrm flipV="1">
              <a:off x="2013769" y="5204752"/>
              <a:ext cx="246322" cy="1597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ak koppling 41"/>
            <p:cNvCxnSpPr>
              <a:stCxn id="16" idx="1"/>
              <a:endCxn id="38" idx="2"/>
            </p:cNvCxnSpPr>
            <p:nvPr/>
          </p:nvCxnSpPr>
          <p:spPr>
            <a:xfrm flipH="1" flipV="1">
              <a:off x="486364" y="5193947"/>
              <a:ext cx="254774" cy="17054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koppling 43"/>
            <p:cNvCxnSpPr>
              <a:stCxn id="16" idx="3"/>
              <a:endCxn id="36" idx="0"/>
            </p:cNvCxnSpPr>
            <p:nvPr/>
          </p:nvCxnSpPr>
          <p:spPr>
            <a:xfrm flipH="1">
              <a:off x="569127" y="5939223"/>
              <a:ext cx="172011" cy="19617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ak koppling 45"/>
            <p:cNvCxnSpPr>
              <a:stCxn id="16" idx="5"/>
              <a:endCxn id="37" idx="0"/>
            </p:cNvCxnSpPr>
            <p:nvPr/>
          </p:nvCxnSpPr>
          <p:spPr>
            <a:xfrm>
              <a:off x="2013769" y="5939223"/>
              <a:ext cx="237557" cy="19959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ktangel 51"/>
            <p:cNvSpPr/>
            <p:nvPr/>
          </p:nvSpPr>
          <p:spPr>
            <a:xfrm>
              <a:off x="2691047" y="5482911"/>
              <a:ext cx="2086424" cy="332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Litteraturvetenskap</a:t>
              </a:r>
            </a:p>
          </p:txBody>
        </p:sp>
        <p:cxnSp>
          <p:nvCxnSpPr>
            <p:cNvPr id="56" name="Rak koppling 55"/>
            <p:cNvCxnSpPr>
              <a:stCxn id="52" idx="1"/>
              <a:endCxn id="16" idx="6"/>
            </p:cNvCxnSpPr>
            <p:nvPr/>
          </p:nvCxnSpPr>
          <p:spPr>
            <a:xfrm flipH="1">
              <a:off x="2277339" y="5649189"/>
              <a:ext cx="413708" cy="26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p 90"/>
          <p:cNvGrpSpPr/>
          <p:nvPr/>
        </p:nvGrpSpPr>
        <p:grpSpPr>
          <a:xfrm>
            <a:off x="2757832" y="3453945"/>
            <a:ext cx="4468798" cy="2089085"/>
            <a:chOff x="2783101" y="3635187"/>
            <a:chExt cx="4468798" cy="2089085"/>
          </a:xfrm>
        </p:grpSpPr>
        <p:sp>
          <p:nvSpPr>
            <p:cNvPr id="15" name="Ellips 14"/>
            <p:cNvSpPr/>
            <p:nvPr/>
          </p:nvSpPr>
          <p:spPr>
            <a:xfrm>
              <a:off x="4552840" y="406964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Teknik</a:t>
              </a:r>
            </a:p>
          </p:txBody>
        </p:sp>
        <p:sp>
          <p:nvSpPr>
            <p:cNvPr id="51" name="Rektangel 50"/>
            <p:cNvSpPr/>
            <p:nvPr/>
          </p:nvSpPr>
          <p:spPr>
            <a:xfrm>
              <a:off x="4194994" y="3635187"/>
              <a:ext cx="2215361" cy="181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Programmeringsspråk</a:t>
              </a:r>
            </a:p>
          </p:txBody>
        </p:sp>
        <p:sp>
          <p:nvSpPr>
            <p:cNvPr id="61" name="Rektangel 60"/>
            <p:cNvSpPr/>
            <p:nvPr/>
          </p:nvSpPr>
          <p:spPr>
            <a:xfrm>
              <a:off x="6477730" y="4709425"/>
              <a:ext cx="442974" cy="166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OS</a:t>
              </a:r>
            </a:p>
          </p:txBody>
        </p:sp>
        <p:sp>
          <p:nvSpPr>
            <p:cNvPr id="62" name="Rektangel 61"/>
            <p:cNvSpPr/>
            <p:nvPr/>
          </p:nvSpPr>
          <p:spPr>
            <a:xfrm>
              <a:off x="5850962" y="5293758"/>
              <a:ext cx="1400937" cy="430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Algoritmer</a:t>
              </a:r>
            </a:p>
          </p:txBody>
        </p:sp>
        <p:sp>
          <p:nvSpPr>
            <p:cNvPr id="63" name="Rektangel 62"/>
            <p:cNvSpPr/>
            <p:nvPr/>
          </p:nvSpPr>
          <p:spPr>
            <a:xfrm>
              <a:off x="5127354" y="5142853"/>
              <a:ext cx="1107680" cy="233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64" name="Rektangel 63"/>
            <p:cNvSpPr/>
            <p:nvPr/>
          </p:nvSpPr>
          <p:spPr>
            <a:xfrm>
              <a:off x="4158276" y="5376392"/>
              <a:ext cx="1417087" cy="32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Matematik</a:t>
              </a:r>
            </a:p>
          </p:txBody>
        </p:sp>
        <p:sp>
          <p:nvSpPr>
            <p:cNvPr id="65" name="Rektangel 64"/>
            <p:cNvSpPr/>
            <p:nvPr/>
          </p:nvSpPr>
          <p:spPr>
            <a:xfrm>
              <a:off x="3355273" y="4961047"/>
              <a:ext cx="1330790" cy="2396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Ramverk</a:t>
              </a:r>
            </a:p>
          </p:txBody>
        </p:sp>
        <p:sp>
          <p:nvSpPr>
            <p:cNvPr id="66" name="Rektangel 65"/>
            <p:cNvSpPr/>
            <p:nvPr/>
          </p:nvSpPr>
          <p:spPr>
            <a:xfrm>
              <a:off x="2783101" y="4359307"/>
              <a:ext cx="1509521" cy="279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Kravställning</a:t>
              </a:r>
            </a:p>
          </p:txBody>
        </p:sp>
        <p:cxnSp>
          <p:nvCxnSpPr>
            <p:cNvPr id="70" name="Rak koppling 69"/>
            <p:cNvCxnSpPr>
              <a:cxnSpLocks/>
              <a:stCxn id="51" idx="2"/>
              <a:endCxn id="15" idx="0"/>
            </p:cNvCxnSpPr>
            <p:nvPr/>
          </p:nvCxnSpPr>
          <p:spPr>
            <a:xfrm>
              <a:off x="5302675" y="3816473"/>
              <a:ext cx="150051" cy="25317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ak koppling 71"/>
            <p:cNvCxnSpPr>
              <a:stCxn id="66" idx="3"/>
              <a:endCxn id="15" idx="2"/>
            </p:cNvCxnSpPr>
            <p:nvPr/>
          </p:nvCxnSpPr>
          <p:spPr>
            <a:xfrm flipV="1">
              <a:off x="4292622" y="4476045"/>
              <a:ext cx="260218" cy="2284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ak koppling 75"/>
            <p:cNvCxnSpPr>
              <a:stCxn id="15" idx="3"/>
            </p:cNvCxnSpPr>
            <p:nvPr/>
          </p:nvCxnSpPr>
          <p:spPr>
            <a:xfrm flipH="1">
              <a:off x="4567092" y="4763413"/>
              <a:ext cx="249318" cy="235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ak koppling 78"/>
            <p:cNvCxnSpPr>
              <a:stCxn id="64" idx="0"/>
            </p:cNvCxnSpPr>
            <p:nvPr/>
          </p:nvCxnSpPr>
          <p:spPr>
            <a:xfrm flipV="1">
              <a:off x="4866820" y="4859716"/>
              <a:ext cx="282363" cy="5166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ak koppling 80"/>
            <p:cNvCxnSpPr>
              <a:endCxn id="63" idx="0"/>
            </p:cNvCxnSpPr>
            <p:nvPr/>
          </p:nvCxnSpPr>
          <p:spPr>
            <a:xfrm>
              <a:off x="5681194" y="4875459"/>
              <a:ext cx="0" cy="26739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ak koppling 82"/>
            <p:cNvCxnSpPr>
              <a:stCxn id="62" idx="0"/>
              <a:endCxn id="15" idx="5"/>
            </p:cNvCxnSpPr>
            <p:nvPr/>
          </p:nvCxnSpPr>
          <p:spPr>
            <a:xfrm flipH="1" flipV="1">
              <a:off x="6089041" y="4763413"/>
              <a:ext cx="462390" cy="5303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ak koppling 84"/>
            <p:cNvCxnSpPr/>
            <p:nvPr/>
          </p:nvCxnSpPr>
          <p:spPr>
            <a:xfrm flipH="1" flipV="1">
              <a:off x="6235034" y="4594333"/>
              <a:ext cx="389027" cy="16178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Ellips 96"/>
          <p:cNvSpPr/>
          <p:nvPr/>
        </p:nvSpPr>
        <p:spPr>
          <a:xfrm>
            <a:off x="589406" y="291614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Journalistik</a:t>
            </a:r>
          </a:p>
        </p:txBody>
      </p:sp>
      <p:sp>
        <p:nvSpPr>
          <p:cNvPr id="98" name="Ellips 97"/>
          <p:cNvSpPr/>
          <p:nvPr/>
        </p:nvSpPr>
        <p:spPr>
          <a:xfrm>
            <a:off x="828060" y="544143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7030A0"/>
                </a:solidFill>
              </a:rPr>
              <a:t>Språk</a:t>
            </a:r>
          </a:p>
        </p:txBody>
      </p:sp>
      <p:sp>
        <p:nvSpPr>
          <p:cNvPr id="99" name="Ellips 98"/>
          <p:cNvSpPr/>
          <p:nvPr/>
        </p:nvSpPr>
        <p:spPr>
          <a:xfrm>
            <a:off x="4522969" y="3890049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Teknik</a:t>
            </a:r>
          </a:p>
        </p:txBody>
      </p:sp>
    </p:spTree>
    <p:extLst>
      <p:ext uri="{BB962C8B-B14F-4D97-AF65-F5344CB8AC3E}">
        <p14:creationId xmlns:p14="http://schemas.microsoft.com/office/powerpoint/2010/main" val="282177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9BAE33D-E93F-4977-B4BB-C1D56A87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-107" r="10797" b="106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sv-SE" sz="3700" dirty="0">
                <a:solidFill>
                  <a:schemeClr val="accent6"/>
                </a:solidFill>
              </a:rPr>
              <a:t>Vilket lärande orkar jag med idag?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65" y="5494421"/>
            <a:ext cx="3862913" cy="4852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400" dirty="0">
                <a:solidFill>
                  <a:srgbClr val="FFC000"/>
                </a:solidFill>
              </a:rPr>
              <a:t>Eller kanske jag behöver vila?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D9D474-295E-4ECC-9DFD-AE892B5E39C6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056795" cy="1965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/>
              <a:t>Hjärnan är expert på </a:t>
            </a:r>
            <a:r>
              <a:rPr lang="sv-SE" sz="2400" dirty="0" err="1"/>
              <a:t>pattern-matching</a:t>
            </a:r>
            <a:endParaRPr lang="sv-SE" sz="2400" dirty="0"/>
          </a:p>
          <a:p>
            <a:r>
              <a:rPr lang="sv-SE" sz="2400" dirty="0"/>
              <a:t>Avvägning: hur mycket aktiv tid ska jag lägga på mitt lärande?</a:t>
            </a:r>
          </a:p>
        </p:txBody>
      </p:sp>
    </p:spTree>
    <p:extLst>
      <p:ext uri="{BB962C8B-B14F-4D97-AF65-F5344CB8AC3E}">
        <p14:creationId xmlns:p14="http://schemas.microsoft.com/office/powerpoint/2010/main" val="261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5FC4FCF7-2173-4DEE-A939-4ACDAF4B7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ubrik 1">
            <a:extLst>
              <a:ext uri="{FF2B5EF4-FFF2-40B4-BE49-F238E27FC236}">
                <a16:creationId xmlns:a16="http://schemas.microsoft.com/office/drawing/2014/main" id="{BD46F5F2-6374-4355-A963-6A7F8FC4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Tack</a:t>
            </a:r>
          </a:p>
        </p:txBody>
      </p:sp>
    </p:spTree>
    <p:extLst>
      <p:ext uri="{BB962C8B-B14F-4D97-AF65-F5344CB8AC3E}">
        <p14:creationId xmlns:p14="http://schemas.microsoft.com/office/powerpoint/2010/main" val="391663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Källor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Kathy Sierras föreläsning: </a:t>
            </a:r>
            <a:r>
              <a:rPr lang="sv-SE" dirty="0">
                <a:hlinkClick r:id="rId2"/>
              </a:rPr>
              <a:t>https://youtu.be/FKTxC9pl-WM</a:t>
            </a:r>
            <a:r>
              <a:rPr lang="sv-SE" dirty="0"/>
              <a:t> (Making Badass </a:t>
            </a:r>
            <a:r>
              <a:rPr lang="sv-SE" dirty="0" err="1"/>
              <a:t>Developpers</a:t>
            </a:r>
            <a:r>
              <a:rPr lang="sv-SE" dirty="0"/>
              <a:t>)</a:t>
            </a:r>
          </a:p>
          <a:p>
            <a:r>
              <a:rPr lang="sv-SE" b="1" dirty="0" err="1"/>
              <a:t>Thinking</a:t>
            </a:r>
            <a:r>
              <a:rPr lang="sv-SE" b="1" dirty="0"/>
              <a:t> fast and </a:t>
            </a:r>
            <a:r>
              <a:rPr lang="sv-SE" b="1" dirty="0" err="1"/>
              <a:t>slow</a:t>
            </a:r>
            <a:r>
              <a:rPr lang="sv-SE" b="1" dirty="0"/>
              <a:t> </a:t>
            </a:r>
            <a:r>
              <a:rPr lang="sv-SE" dirty="0"/>
              <a:t>av Daniel </a:t>
            </a:r>
            <a:r>
              <a:rPr lang="sv-SE" dirty="0" err="1"/>
              <a:t>Kahneman</a:t>
            </a:r>
            <a:endParaRPr lang="sv-SE" dirty="0"/>
          </a:p>
          <a:p>
            <a:r>
              <a:rPr lang="sv-SE" dirty="0">
                <a:hlinkClick r:id="rId3"/>
              </a:rPr>
              <a:t>http://ideas.time.com/2013/06/11/8-new-ways-of-looking-at-intelligence/</a:t>
            </a:r>
            <a:endParaRPr lang="sv-SE" dirty="0"/>
          </a:p>
          <a:p>
            <a:r>
              <a:rPr lang="sv-SE" b="1" dirty="0"/>
              <a:t>Peak</a:t>
            </a:r>
            <a:r>
              <a:rPr lang="sv-SE" dirty="0"/>
              <a:t> av Anders Ericsson och Robert Pool</a:t>
            </a:r>
          </a:p>
          <a:p>
            <a:r>
              <a:rPr lang="sv-SE" dirty="0"/>
              <a:t>Om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: </a:t>
            </a:r>
            <a:r>
              <a:rPr lang="sv-SE" dirty="0">
                <a:hlinkClick r:id="rId4"/>
              </a:rPr>
              <a:t>https://www.mindsetworks.com/science/</a:t>
            </a:r>
            <a:r>
              <a:rPr lang="sv-SE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4122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5000" y="321582"/>
            <a:ext cx="8178800" cy="1325563"/>
          </a:xfrm>
        </p:spPr>
        <p:txBody>
          <a:bodyPr/>
          <a:lstStyle/>
          <a:p>
            <a:r>
              <a:rPr lang="sv-SE" dirty="0"/>
              <a:t>Vi har alla lärt oss massor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2450814" y="2016425"/>
            <a:ext cx="1406858" cy="993157"/>
            <a:chOff x="762000" y="2061029"/>
            <a:chExt cx="834571" cy="546704"/>
          </a:xfrm>
        </p:grpSpPr>
        <p:sp>
          <p:nvSpPr>
            <p:cNvPr id="4" name="Ellips 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" name="Rak koppling 5"/>
            <p:cNvCxnSpPr>
              <a:stCxn id="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ak koppling 7"/>
            <p:cNvCxnSpPr>
              <a:stCxn id="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koppling 9"/>
            <p:cNvCxnSpPr>
              <a:stCxn id="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k koppling 11"/>
            <p:cNvCxnSpPr>
              <a:stCxn id="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ak koppling 13"/>
            <p:cNvCxnSpPr>
              <a:stCxn id="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 15"/>
          <p:cNvGrpSpPr/>
          <p:nvPr/>
        </p:nvGrpSpPr>
        <p:grpSpPr>
          <a:xfrm>
            <a:off x="522470" y="2770873"/>
            <a:ext cx="1406858" cy="993157"/>
            <a:chOff x="762000" y="2061029"/>
            <a:chExt cx="834571" cy="546704"/>
          </a:xfrm>
        </p:grpSpPr>
        <p:sp>
          <p:nvSpPr>
            <p:cNvPr id="17" name="Ellips 16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" name="Rak koppling 17"/>
            <p:cNvCxnSpPr>
              <a:stCxn id="17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k koppling 18"/>
            <p:cNvCxnSpPr>
              <a:stCxn id="17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k koppling 19"/>
            <p:cNvCxnSpPr>
              <a:stCxn id="17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ak koppling 20"/>
            <p:cNvCxnSpPr>
              <a:stCxn id="17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ak koppling 21"/>
            <p:cNvCxnSpPr>
              <a:stCxn id="17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 22"/>
          <p:cNvGrpSpPr/>
          <p:nvPr/>
        </p:nvGrpSpPr>
        <p:grpSpPr>
          <a:xfrm>
            <a:off x="805712" y="1763609"/>
            <a:ext cx="1406858" cy="993157"/>
            <a:chOff x="762000" y="2061029"/>
            <a:chExt cx="834571" cy="546704"/>
          </a:xfrm>
        </p:grpSpPr>
        <p:sp>
          <p:nvSpPr>
            <p:cNvPr id="24" name="Ellips 2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koppling 24"/>
            <p:cNvCxnSpPr>
              <a:stCxn id="2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koppling 25"/>
            <p:cNvCxnSpPr>
              <a:stCxn id="2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koppling 26"/>
            <p:cNvCxnSpPr>
              <a:stCxn id="2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2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koppling 28"/>
            <p:cNvCxnSpPr>
              <a:stCxn id="2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 29"/>
          <p:cNvGrpSpPr/>
          <p:nvPr/>
        </p:nvGrpSpPr>
        <p:grpSpPr>
          <a:xfrm>
            <a:off x="2110177" y="3056512"/>
            <a:ext cx="1406858" cy="993157"/>
            <a:chOff x="762000" y="2061029"/>
            <a:chExt cx="834571" cy="546704"/>
          </a:xfrm>
        </p:grpSpPr>
        <p:sp>
          <p:nvSpPr>
            <p:cNvPr id="31" name="Ellips 30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2" name="Rak koppling 31"/>
            <p:cNvCxnSpPr>
              <a:stCxn id="31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ak koppling 32"/>
            <p:cNvCxnSpPr>
              <a:stCxn id="31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ak koppling 33"/>
            <p:cNvCxnSpPr>
              <a:stCxn id="31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ak koppling 34"/>
            <p:cNvCxnSpPr>
              <a:stCxn id="31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koppling 35"/>
            <p:cNvCxnSpPr>
              <a:stCxn id="31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upp 149"/>
          <p:cNvGrpSpPr/>
          <p:nvPr/>
        </p:nvGrpSpPr>
        <p:grpSpPr>
          <a:xfrm>
            <a:off x="9227458" y="1843738"/>
            <a:ext cx="1407886" cy="2293889"/>
            <a:chOff x="9608458" y="1780238"/>
            <a:chExt cx="1407886" cy="2293889"/>
          </a:xfrm>
        </p:grpSpPr>
        <p:sp>
          <p:nvSpPr>
            <p:cNvPr id="61" name="Ellips 60"/>
            <p:cNvSpPr/>
            <p:nvPr/>
          </p:nvSpPr>
          <p:spPr>
            <a:xfrm>
              <a:off x="9608458" y="1780238"/>
              <a:ext cx="1407886" cy="8613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2" name="Rak koppling 61"/>
            <p:cNvCxnSpPr/>
            <p:nvPr/>
          </p:nvCxnSpPr>
          <p:spPr>
            <a:xfrm>
              <a:off x="10304301" y="3082297"/>
              <a:ext cx="158379" cy="1261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ak koppling 63"/>
            <p:cNvCxnSpPr/>
            <p:nvPr/>
          </p:nvCxnSpPr>
          <p:spPr>
            <a:xfrm flipH="1">
              <a:off x="10041911" y="3516993"/>
              <a:ext cx="198021" cy="3358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ak koppling 64"/>
            <p:cNvCxnSpPr>
              <a:stCxn id="61" idx="4"/>
            </p:cNvCxnSpPr>
            <p:nvPr/>
          </p:nvCxnSpPr>
          <p:spPr>
            <a:xfrm flipH="1">
              <a:off x="10277736" y="2641544"/>
              <a:ext cx="34665" cy="3402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ak koppling 65"/>
            <p:cNvCxnSpPr/>
            <p:nvPr/>
          </p:nvCxnSpPr>
          <p:spPr>
            <a:xfrm flipH="1">
              <a:off x="10234503" y="3032054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 66"/>
            <p:cNvSpPr/>
            <p:nvPr/>
          </p:nvSpPr>
          <p:spPr>
            <a:xfrm>
              <a:off x="10236803" y="298181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77" name="Rak koppling 76"/>
            <p:cNvCxnSpPr/>
            <p:nvPr/>
          </p:nvCxnSpPr>
          <p:spPr>
            <a:xfrm flipH="1">
              <a:off x="10181808" y="3502848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 77"/>
            <p:cNvSpPr/>
            <p:nvPr/>
          </p:nvSpPr>
          <p:spPr>
            <a:xfrm>
              <a:off x="10184108" y="345260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5" name="Ellips 84"/>
            <p:cNvSpPr/>
            <p:nvPr/>
          </p:nvSpPr>
          <p:spPr>
            <a:xfrm>
              <a:off x="10133711" y="397364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90" name="Rak koppling 89"/>
            <p:cNvCxnSpPr/>
            <p:nvPr/>
          </p:nvCxnSpPr>
          <p:spPr>
            <a:xfrm flipH="1">
              <a:off x="10041911" y="3006263"/>
              <a:ext cx="235825" cy="1968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 41">
            <a:extLst>
              <a:ext uri="{FF2B5EF4-FFF2-40B4-BE49-F238E27FC236}">
                <a16:creationId xmlns:a16="http://schemas.microsoft.com/office/drawing/2014/main" id="{7DA69AE4-B23D-4B49-BC72-60C900A57AC2}"/>
              </a:ext>
            </a:extLst>
          </p:cNvPr>
          <p:cNvGrpSpPr/>
          <p:nvPr/>
        </p:nvGrpSpPr>
        <p:grpSpPr>
          <a:xfrm>
            <a:off x="4723981" y="3491209"/>
            <a:ext cx="3810030" cy="2912503"/>
            <a:chOff x="4723981" y="3491209"/>
            <a:chExt cx="3810030" cy="2912503"/>
          </a:xfrm>
        </p:grpSpPr>
        <p:cxnSp>
          <p:nvCxnSpPr>
            <p:cNvPr id="185" name="Rak koppling 184">
              <a:extLst>
                <a:ext uri="{FF2B5EF4-FFF2-40B4-BE49-F238E27FC236}">
                  <a16:creationId xmlns:a16="http://schemas.microsoft.com/office/drawing/2014/main" id="{49593ABF-7E0E-48AB-AFB6-E2CEF405288C}"/>
                </a:ext>
              </a:extLst>
            </p:cNvPr>
            <p:cNvCxnSpPr>
              <a:cxnSpLocks/>
            </p:cNvCxnSpPr>
            <p:nvPr/>
          </p:nvCxnSpPr>
          <p:spPr>
            <a:xfrm>
              <a:off x="7937408" y="5284372"/>
              <a:ext cx="292293" cy="54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Rak koppling 147"/>
            <p:cNvCxnSpPr/>
            <p:nvPr/>
          </p:nvCxnSpPr>
          <p:spPr>
            <a:xfrm flipH="1">
              <a:off x="8094959" y="6122464"/>
              <a:ext cx="26506" cy="28124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ak koppling 131"/>
            <p:cNvCxnSpPr/>
            <p:nvPr/>
          </p:nvCxnSpPr>
          <p:spPr>
            <a:xfrm flipV="1">
              <a:off x="8028532" y="3937038"/>
              <a:ext cx="18708" cy="1864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ak koppling 129"/>
            <p:cNvCxnSpPr/>
            <p:nvPr/>
          </p:nvCxnSpPr>
          <p:spPr>
            <a:xfrm flipV="1">
              <a:off x="8030128" y="3950703"/>
              <a:ext cx="224872" cy="1653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ak koppling 125"/>
            <p:cNvCxnSpPr/>
            <p:nvPr/>
          </p:nvCxnSpPr>
          <p:spPr>
            <a:xfrm>
              <a:off x="7732338" y="5861302"/>
              <a:ext cx="376612" cy="2712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p 94"/>
            <p:cNvGrpSpPr/>
            <p:nvPr/>
          </p:nvGrpSpPr>
          <p:grpSpPr>
            <a:xfrm>
              <a:off x="6431348" y="4099263"/>
              <a:ext cx="1627835" cy="993157"/>
              <a:chOff x="630913" y="2061029"/>
              <a:chExt cx="965658" cy="546704"/>
            </a:xfrm>
          </p:grpSpPr>
          <p:sp>
            <p:nvSpPr>
              <p:cNvPr id="96" name="Ellips 95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97" name="Rak koppling 96"/>
              <p:cNvCxnSpPr>
                <a:stCxn id="96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ak koppling 97"/>
              <p:cNvCxnSpPr>
                <a:stCxn id="96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ak koppling 98"/>
              <p:cNvCxnSpPr>
                <a:cxnSpLocks/>
                <a:stCxn id="96" idx="2"/>
                <a:endCxn id="186" idx="3"/>
              </p:cNvCxnSpPr>
              <p:nvPr/>
            </p:nvCxnSpPr>
            <p:spPr>
              <a:xfrm flipH="1">
                <a:off x="630913" y="2256972"/>
                <a:ext cx="327030" cy="194426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ak koppling 99"/>
              <p:cNvCxnSpPr>
                <a:stCxn id="96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ak koppling 100"/>
              <p:cNvCxnSpPr>
                <a:stCxn id="96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p 101"/>
            <p:cNvGrpSpPr/>
            <p:nvPr/>
          </p:nvGrpSpPr>
          <p:grpSpPr>
            <a:xfrm>
              <a:off x="4723981" y="4772891"/>
              <a:ext cx="1692607" cy="1073977"/>
              <a:chOff x="762000" y="2016540"/>
              <a:chExt cx="1004082" cy="591193"/>
            </a:xfrm>
          </p:grpSpPr>
          <p:sp>
            <p:nvSpPr>
              <p:cNvPr id="103" name="Ellips 102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04" name="Rak koppling 103"/>
              <p:cNvCxnSpPr>
                <a:cxnSpLocks/>
                <a:stCxn id="103" idx="7"/>
                <a:endCxn id="186" idx="2"/>
              </p:cNvCxnSpPr>
              <p:nvPr/>
            </p:nvCxnSpPr>
            <p:spPr>
              <a:xfrm flipV="1">
                <a:off x="1503046" y="2016540"/>
                <a:ext cx="263036" cy="101879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ak koppling 104"/>
              <p:cNvCxnSpPr>
                <a:stCxn id="103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ak koppling 105"/>
              <p:cNvCxnSpPr>
                <a:stCxn id="103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ak koppling 106"/>
              <p:cNvCxnSpPr>
                <a:stCxn id="103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ak koppling 107"/>
              <p:cNvCxnSpPr>
                <a:cxnSpLocks/>
                <a:stCxn id="103" idx="5"/>
                <a:endCxn id="183" idx="1"/>
              </p:cNvCxnSpPr>
              <p:nvPr/>
            </p:nvCxnSpPr>
            <p:spPr>
              <a:xfrm>
                <a:off x="1503046" y="2395524"/>
                <a:ext cx="116989" cy="8758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upp 108"/>
            <p:cNvGrpSpPr/>
            <p:nvPr/>
          </p:nvGrpSpPr>
          <p:grpSpPr>
            <a:xfrm>
              <a:off x="5007223" y="3846447"/>
              <a:ext cx="1409365" cy="993157"/>
              <a:chOff x="762000" y="2061029"/>
              <a:chExt cx="836058" cy="546704"/>
            </a:xfrm>
          </p:grpSpPr>
          <p:sp>
            <p:nvSpPr>
              <p:cNvPr id="110" name="Ellips 109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1" name="Rak koppling 110"/>
              <p:cNvCxnSpPr>
                <a:stCxn id="110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Rak koppling 111"/>
              <p:cNvCxnSpPr>
                <a:stCxn id="110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ak koppling 112"/>
              <p:cNvCxnSpPr>
                <a:stCxn id="110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ak koppling 113"/>
              <p:cNvCxnSpPr>
                <a:stCxn id="110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Rak koppling 114"/>
              <p:cNvCxnSpPr>
                <a:cxnSpLocks/>
                <a:stCxn id="110" idx="5"/>
                <a:endCxn id="186" idx="2"/>
              </p:cNvCxnSpPr>
              <p:nvPr/>
            </p:nvCxnSpPr>
            <p:spPr>
              <a:xfrm>
                <a:off x="1503046" y="2395524"/>
                <a:ext cx="95012" cy="1754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p 115"/>
            <p:cNvGrpSpPr/>
            <p:nvPr/>
          </p:nvGrpSpPr>
          <p:grpSpPr>
            <a:xfrm>
              <a:off x="6241663" y="4808417"/>
              <a:ext cx="1725637" cy="1324090"/>
              <a:chOff x="720460" y="1878860"/>
              <a:chExt cx="1023676" cy="728873"/>
            </a:xfrm>
          </p:grpSpPr>
          <p:sp>
            <p:nvSpPr>
              <p:cNvPr id="117" name="Ellips 116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8" name="Rak koppling 117"/>
              <p:cNvCxnSpPr>
                <a:cxnSpLocks/>
                <a:stCxn id="117" idx="7"/>
                <a:endCxn id="184" idx="7"/>
              </p:cNvCxnSpPr>
              <p:nvPr/>
            </p:nvCxnSpPr>
            <p:spPr>
              <a:xfrm>
                <a:off x="1503046" y="2118419"/>
                <a:ext cx="241090" cy="841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ak koppling 118"/>
              <p:cNvCxnSpPr>
                <a:cxnSpLocks/>
                <a:stCxn id="117" idx="1"/>
                <a:endCxn id="186" idx="5"/>
              </p:cNvCxnSpPr>
              <p:nvPr/>
            </p:nvCxnSpPr>
            <p:spPr>
              <a:xfrm flipH="1" flipV="1">
                <a:off x="875263" y="1878860"/>
                <a:ext cx="176205" cy="2395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Rak koppling 119"/>
              <p:cNvCxnSpPr>
                <a:cxnSpLocks/>
                <a:stCxn id="117" idx="2"/>
                <a:endCxn id="183" idx="7"/>
              </p:cNvCxnSpPr>
              <p:nvPr/>
            </p:nvCxnSpPr>
            <p:spPr>
              <a:xfrm flipH="1">
                <a:off x="720460" y="2256972"/>
                <a:ext cx="237483" cy="6890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ak koppling 120"/>
              <p:cNvCxnSpPr>
                <a:stCxn id="117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ak koppling 121"/>
              <p:cNvCxnSpPr>
                <a:stCxn id="117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Ellips 122"/>
            <p:cNvSpPr/>
            <p:nvPr/>
          </p:nvSpPr>
          <p:spPr>
            <a:xfrm>
              <a:off x="7698390" y="581575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8" name="Ellips 127"/>
            <p:cNvSpPr/>
            <p:nvPr/>
          </p:nvSpPr>
          <p:spPr>
            <a:xfrm>
              <a:off x="8065326" y="6082265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9" name="Ellips 128"/>
            <p:cNvSpPr/>
            <p:nvPr/>
          </p:nvSpPr>
          <p:spPr>
            <a:xfrm>
              <a:off x="7986497" y="4067666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33" name="Rak koppling 132"/>
            <p:cNvCxnSpPr/>
            <p:nvPr/>
          </p:nvCxnSpPr>
          <p:spPr>
            <a:xfrm flipV="1">
              <a:off x="8263644" y="3764030"/>
              <a:ext cx="270367" cy="17300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ak koppling 133"/>
            <p:cNvCxnSpPr>
              <a:cxnSpLocks/>
              <a:endCxn id="140" idx="6"/>
            </p:cNvCxnSpPr>
            <p:nvPr/>
          </p:nvCxnSpPr>
          <p:spPr>
            <a:xfrm flipH="1" flipV="1">
              <a:off x="6469206" y="3843959"/>
              <a:ext cx="501034" cy="25205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Ellips 135"/>
            <p:cNvSpPr/>
            <p:nvPr/>
          </p:nvSpPr>
          <p:spPr>
            <a:xfrm>
              <a:off x="8208927" y="3894201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Ellips 137"/>
            <p:cNvSpPr/>
            <p:nvPr/>
          </p:nvSpPr>
          <p:spPr>
            <a:xfrm>
              <a:off x="6927707" y="4049669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0" name="Ellips 139"/>
            <p:cNvSpPr/>
            <p:nvPr/>
          </p:nvSpPr>
          <p:spPr>
            <a:xfrm>
              <a:off x="6368416" y="379371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45" name="Rak koppling 144"/>
            <p:cNvCxnSpPr/>
            <p:nvPr/>
          </p:nvCxnSpPr>
          <p:spPr>
            <a:xfrm flipH="1">
              <a:off x="5566057" y="5824893"/>
              <a:ext cx="1199" cy="28313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Rak koppling 141"/>
            <p:cNvCxnSpPr/>
            <p:nvPr/>
          </p:nvCxnSpPr>
          <p:spPr>
            <a:xfrm flipV="1">
              <a:off x="6418406" y="3657814"/>
              <a:ext cx="231821" cy="179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Ellips 143"/>
            <p:cNvSpPr/>
            <p:nvPr/>
          </p:nvSpPr>
          <p:spPr>
            <a:xfrm>
              <a:off x="5515662" y="5786584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87" name="Rak koppling 86">
              <a:extLst>
                <a:ext uri="{FF2B5EF4-FFF2-40B4-BE49-F238E27FC236}">
                  <a16:creationId xmlns:a16="http://schemas.microsoft.com/office/drawing/2014/main" id="{E6990D6C-1295-4D8B-96AE-B23491698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1316" y="3644227"/>
              <a:ext cx="237037" cy="47948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Ellips 178">
              <a:extLst>
                <a:ext uri="{FF2B5EF4-FFF2-40B4-BE49-F238E27FC236}">
                  <a16:creationId xmlns:a16="http://schemas.microsoft.com/office/drawing/2014/main" id="{ADBA4ECF-153A-4ADA-93CE-592AC942729D}"/>
                </a:ext>
              </a:extLst>
            </p:cNvPr>
            <p:cNvSpPr/>
            <p:nvPr/>
          </p:nvSpPr>
          <p:spPr>
            <a:xfrm>
              <a:off x="6645064" y="3570520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0" name="Rak koppling 179">
              <a:extLst>
                <a:ext uri="{FF2B5EF4-FFF2-40B4-BE49-F238E27FC236}">
                  <a16:creationId xmlns:a16="http://schemas.microsoft.com/office/drawing/2014/main" id="{A9C5C2B4-9B77-4B40-BB0E-1F5249390883}"/>
                </a:ext>
              </a:extLst>
            </p:cNvPr>
            <p:cNvCxnSpPr>
              <a:cxnSpLocks/>
              <a:endCxn id="123" idx="5"/>
            </p:cNvCxnSpPr>
            <p:nvPr/>
          </p:nvCxnSpPr>
          <p:spPr>
            <a:xfrm flipH="1">
              <a:off x="7784420" y="4823133"/>
              <a:ext cx="256458" cy="1078392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Ellips 180">
              <a:extLst>
                <a:ext uri="{FF2B5EF4-FFF2-40B4-BE49-F238E27FC236}">
                  <a16:creationId xmlns:a16="http://schemas.microsoft.com/office/drawing/2014/main" id="{BD64E800-08C2-40A8-A2D3-A2E0AA133134}"/>
                </a:ext>
              </a:extLst>
            </p:cNvPr>
            <p:cNvSpPr/>
            <p:nvPr/>
          </p:nvSpPr>
          <p:spPr>
            <a:xfrm>
              <a:off x="7986160" y="4780296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2" name="Rak koppling 181">
              <a:extLst>
                <a:ext uri="{FF2B5EF4-FFF2-40B4-BE49-F238E27FC236}">
                  <a16:creationId xmlns:a16="http://schemas.microsoft.com/office/drawing/2014/main" id="{CFA7ABEE-3F42-499E-8A10-D4B960D4DAAF}"/>
                </a:ext>
              </a:extLst>
            </p:cNvPr>
            <p:cNvCxnSpPr/>
            <p:nvPr/>
          </p:nvCxnSpPr>
          <p:spPr>
            <a:xfrm flipH="1">
              <a:off x="6206028" y="5657560"/>
              <a:ext cx="1199" cy="28313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Ellips 182">
              <a:extLst>
                <a:ext uri="{FF2B5EF4-FFF2-40B4-BE49-F238E27FC236}">
                  <a16:creationId xmlns:a16="http://schemas.microsoft.com/office/drawing/2014/main" id="{744AD36D-217C-4B32-9214-31CD6DEEA113}"/>
                </a:ext>
              </a:extLst>
            </p:cNvPr>
            <p:cNvSpPr/>
            <p:nvPr/>
          </p:nvSpPr>
          <p:spPr>
            <a:xfrm>
              <a:off x="6155633" y="5605760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4" name="Ellips 183">
              <a:extLst>
                <a:ext uri="{FF2B5EF4-FFF2-40B4-BE49-F238E27FC236}">
                  <a16:creationId xmlns:a16="http://schemas.microsoft.com/office/drawing/2014/main" id="{00B3FC56-D627-4C57-BB97-81932C075A65}"/>
                </a:ext>
              </a:extLst>
            </p:cNvPr>
            <p:cNvSpPr/>
            <p:nvPr/>
          </p:nvSpPr>
          <p:spPr>
            <a:xfrm>
              <a:off x="7881269" y="524417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6" name="Ellips 185">
              <a:extLst>
                <a:ext uri="{FF2B5EF4-FFF2-40B4-BE49-F238E27FC236}">
                  <a16:creationId xmlns:a16="http://schemas.microsoft.com/office/drawing/2014/main" id="{B87F601D-5C47-4C23-AB21-BE7AE76ABAE8}"/>
                </a:ext>
              </a:extLst>
            </p:cNvPr>
            <p:cNvSpPr/>
            <p:nvPr/>
          </p:nvSpPr>
          <p:spPr>
            <a:xfrm>
              <a:off x="6416588" y="4722649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7" name="Rak koppling 186">
              <a:extLst>
                <a:ext uri="{FF2B5EF4-FFF2-40B4-BE49-F238E27FC236}">
                  <a16:creationId xmlns:a16="http://schemas.microsoft.com/office/drawing/2014/main" id="{79749BBD-6C41-4CE5-86FC-78B14F52B855}"/>
                </a:ext>
              </a:extLst>
            </p:cNvPr>
            <p:cNvCxnSpPr/>
            <p:nvPr/>
          </p:nvCxnSpPr>
          <p:spPr>
            <a:xfrm flipH="1" flipV="1">
              <a:off x="6537509" y="3491209"/>
              <a:ext cx="157658" cy="10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3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9" name="Platshållare för innehåll 4">
            <a:extLst>
              <a:ext uri="{FF2B5EF4-FFF2-40B4-BE49-F238E27FC236}">
                <a16:creationId xmlns:a16="http://schemas.microsoft.com/office/drawing/2014/main" id="{C865AFB8-CC01-4ACC-9FF0-08DDA8979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14418F-10CE-4493-8436-D9FFEEDF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9F32B7E-323D-45B1-B98B-6BA815D6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/>
              <a:t>Hur</a:t>
            </a:r>
            <a:r>
              <a:rPr lang="en-US" sz="6000" dirty="0"/>
              <a:t> </a:t>
            </a:r>
            <a:r>
              <a:rPr lang="en-US" sz="6000" dirty="0" err="1"/>
              <a:t>gör</a:t>
            </a:r>
            <a:r>
              <a:rPr lang="en-US" sz="6000" dirty="0"/>
              <a:t> vi </a:t>
            </a:r>
            <a:r>
              <a:rPr lang="en-US" sz="6000" dirty="0" err="1"/>
              <a:t>när</a:t>
            </a:r>
            <a:r>
              <a:rPr lang="en-US" sz="6000" dirty="0"/>
              <a:t> vi </a:t>
            </a:r>
            <a:r>
              <a:rPr lang="en-US" sz="6000" dirty="0" err="1"/>
              <a:t>försöker</a:t>
            </a:r>
            <a:r>
              <a:rPr lang="en-US" sz="6000" dirty="0"/>
              <a:t> </a:t>
            </a:r>
            <a:r>
              <a:rPr lang="en-US" sz="6000" dirty="0" err="1"/>
              <a:t>lära</a:t>
            </a:r>
            <a:r>
              <a:rPr lang="en-US" sz="6000" dirty="0"/>
              <a:t> </a:t>
            </a:r>
            <a:r>
              <a:rPr lang="en-US" sz="6000" dirty="0" err="1"/>
              <a:t>oss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15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sv-SE" dirty="0"/>
              <a:t>Hur tror vi att vi lär oss?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010789" y="1746028"/>
            <a:ext cx="473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7030A0"/>
                </a:solidFill>
              </a:rPr>
              <a:t>Föreställning: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606806" y="2337255"/>
            <a:ext cx="5406641" cy="3696875"/>
            <a:chOff x="276206" y="2261448"/>
            <a:chExt cx="5406641" cy="3696875"/>
          </a:xfrm>
        </p:grpSpPr>
        <p:grpSp>
          <p:nvGrpSpPr>
            <p:cNvPr id="10" name="Grupp 9"/>
            <p:cNvGrpSpPr/>
            <p:nvPr/>
          </p:nvGrpSpPr>
          <p:grpSpPr>
            <a:xfrm>
              <a:off x="602847" y="2261448"/>
              <a:ext cx="5080000" cy="3378200"/>
              <a:chOff x="602847" y="2261448"/>
              <a:chExt cx="5080000" cy="3378200"/>
            </a:xfrm>
          </p:grpSpPr>
          <p:sp>
            <p:nvSpPr>
              <p:cNvPr id="41" name="Rektangel 40"/>
              <p:cNvSpPr/>
              <p:nvPr/>
            </p:nvSpPr>
            <p:spPr>
              <a:xfrm>
                <a:off x="602847" y="2261448"/>
                <a:ext cx="5080000" cy="337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grpSp>
            <p:nvGrpSpPr>
              <p:cNvPr id="43" name="Grupp 42"/>
              <p:cNvGrpSpPr>
                <a:grpSpLocks noChangeAspect="1"/>
              </p:cNvGrpSpPr>
              <p:nvPr/>
            </p:nvGrpSpPr>
            <p:grpSpPr>
              <a:xfrm>
                <a:off x="772575" y="2406649"/>
                <a:ext cx="4203700" cy="3162300"/>
                <a:chOff x="6426200" y="2476500"/>
                <a:chExt cx="4203700" cy="31623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cxnSp>
              <p:nvCxnSpPr>
                <p:cNvPr id="56" name="Rak pilkoppling 55"/>
                <p:cNvCxnSpPr/>
                <p:nvPr/>
              </p:nvCxnSpPr>
              <p:spPr>
                <a:xfrm flipV="1">
                  <a:off x="6426200" y="2476500"/>
                  <a:ext cx="0" cy="31496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ak pilkoppling 56"/>
                <p:cNvCxnSpPr/>
                <p:nvPr/>
              </p:nvCxnSpPr>
              <p:spPr>
                <a:xfrm>
                  <a:off x="6426200" y="5638800"/>
                  <a:ext cx="42037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ruta 13"/>
            <p:cNvSpPr txBox="1"/>
            <p:nvPr/>
          </p:nvSpPr>
          <p:spPr>
            <a:xfrm>
              <a:off x="4043871" y="5681324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44" name="textruta 43"/>
            <p:cNvSpPr txBox="1"/>
            <p:nvPr/>
          </p:nvSpPr>
          <p:spPr>
            <a:xfrm rot="16200000">
              <a:off x="-53856" y="2796674"/>
              <a:ext cx="1121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 = ansträngning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12" name="Båge 11"/>
          <p:cNvSpPr/>
          <p:nvPr/>
        </p:nvSpPr>
        <p:spPr>
          <a:xfrm rot="5400000">
            <a:off x="5930319" y="4585280"/>
            <a:ext cx="966362" cy="1117601"/>
          </a:xfrm>
          <a:prstGeom prst="arc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7" name="Rak koppling 16"/>
          <p:cNvCxnSpPr>
            <a:cxnSpLocks/>
            <a:stCxn id="12" idx="0"/>
          </p:cNvCxnSpPr>
          <p:nvPr/>
        </p:nvCxnSpPr>
        <p:spPr>
          <a:xfrm>
            <a:off x="6972301" y="5144081"/>
            <a:ext cx="914399" cy="121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åge 17"/>
          <p:cNvSpPr/>
          <p:nvPr/>
        </p:nvSpPr>
        <p:spPr>
          <a:xfrm rot="5400000">
            <a:off x="7119405" y="3910542"/>
            <a:ext cx="1479552" cy="1011766"/>
          </a:xfrm>
          <a:prstGeom prst="arc">
            <a:avLst>
              <a:gd name="adj1" fmla="val 15806257"/>
              <a:gd name="adj2" fmla="val 0"/>
            </a:avLst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Rak koppling 20"/>
          <p:cNvCxnSpPr>
            <a:cxnSpLocks/>
          </p:cNvCxnSpPr>
          <p:nvPr/>
        </p:nvCxnSpPr>
        <p:spPr>
          <a:xfrm>
            <a:off x="8365065" y="4369374"/>
            <a:ext cx="882647" cy="14214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koppling 22"/>
          <p:cNvCxnSpPr>
            <a:cxnSpLocks/>
          </p:cNvCxnSpPr>
          <p:nvPr/>
        </p:nvCxnSpPr>
        <p:spPr>
          <a:xfrm flipV="1">
            <a:off x="9247712" y="4028079"/>
            <a:ext cx="484719" cy="48343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Båge 24"/>
          <p:cNvSpPr/>
          <p:nvPr/>
        </p:nvSpPr>
        <p:spPr>
          <a:xfrm rot="5400000">
            <a:off x="9372435" y="3209603"/>
            <a:ext cx="694591" cy="944035"/>
          </a:xfrm>
          <a:prstGeom prst="arc">
            <a:avLst>
              <a:gd name="adj1" fmla="val 15736282"/>
              <a:gd name="adj2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" name="Rak koppling 28"/>
          <p:cNvCxnSpPr>
            <a:cxnSpLocks/>
            <a:stCxn id="25" idx="0"/>
          </p:cNvCxnSpPr>
          <p:nvPr/>
        </p:nvCxnSpPr>
        <p:spPr>
          <a:xfrm>
            <a:off x="10183918" y="3618624"/>
            <a:ext cx="445982" cy="1052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p 54">
            <a:extLst>
              <a:ext uri="{FF2B5EF4-FFF2-40B4-BE49-F238E27FC236}">
                <a16:creationId xmlns:a16="http://schemas.microsoft.com/office/drawing/2014/main" id="{9BF512F3-2C63-4B64-87CE-F4C84B09CCE1}"/>
              </a:ext>
            </a:extLst>
          </p:cNvPr>
          <p:cNvGrpSpPr/>
          <p:nvPr/>
        </p:nvGrpSpPr>
        <p:grpSpPr>
          <a:xfrm>
            <a:off x="5880100" y="1765299"/>
            <a:ext cx="5130800" cy="4227155"/>
            <a:chOff x="5880100" y="1765299"/>
            <a:chExt cx="5130800" cy="4227155"/>
          </a:xfrm>
        </p:grpSpPr>
        <p:sp>
          <p:nvSpPr>
            <p:cNvPr id="7" name="textruta 6"/>
            <p:cNvSpPr txBox="1"/>
            <p:nvPr/>
          </p:nvSpPr>
          <p:spPr>
            <a:xfrm>
              <a:off x="6273800" y="1765299"/>
              <a:ext cx="4737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3200" dirty="0">
                  <a:solidFill>
                    <a:srgbClr val="7030A0"/>
                  </a:solidFill>
                </a:rPr>
                <a:t>Verkligheten:</a:t>
              </a:r>
            </a:p>
          </p:txBody>
        </p:sp>
        <p:cxnSp>
          <p:nvCxnSpPr>
            <p:cNvPr id="9" name="Rak pilkoppling 8"/>
            <p:cNvCxnSpPr/>
            <p:nvPr/>
          </p:nvCxnSpPr>
          <p:spPr>
            <a:xfrm flipV="1">
              <a:off x="6426200" y="2476500"/>
              <a:ext cx="0" cy="314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k pilkoppling 10"/>
            <p:cNvCxnSpPr/>
            <p:nvPr/>
          </p:nvCxnSpPr>
          <p:spPr>
            <a:xfrm>
              <a:off x="6426200" y="5638800"/>
              <a:ext cx="42037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ruta 41"/>
            <p:cNvSpPr txBox="1"/>
            <p:nvPr/>
          </p:nvSpPr>
          <p:spPr>
            <a:xfrm>
              <a:off x="9654134" y="5715455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</a:p>
          </p:txBody>
        </p:sp>
        <p:sp>
          <p:nvSpPr>
            <p:cNvPr id="47" name="textruta 46"/>
            <p:cNvSpPr txBox="1"/>
            <p:nvPr/>
          </p:nvSpPr>
          <p:spPr>
            <a:xfrm rot="16200000">
              <a:off x="5550038" y="2806562"/>
              <a:ext cx="1121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 ≠ ansträngning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pic>
        <p:nvPicPr>
          <p:cNvPr id="32" name="Bildobjekt 31">
            <a:extLst>
              <a:ext uri="{FF2B5EF4-FFF2-40B4-BE49-F238E27FC236}">
                <a16:creationId xmlns:a16="http://schemas.microsoft.com/office/drawing/2014/main" id="{239837DD-1036-48E8-AD52-6A97CEC7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2895600"/>
            <a:ext cx="4017434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8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Hur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brukar</a:t>
            </a:r>
            <a:r>
              <a:rPr lang="en-US" sz="3600" dirty="0">
                <a:solidFill>
                  <a:schemeClr val="bg1"/>
                </a:solidFill>
              </a:rPr>
              <a:t> man </a:t>
            </a:r>
            <a:r>
              <a:rPr lang="en-US" sz="3600" dirty="0" err="1">
                <a:solidFill>
                  <a:schemeClr val="bg1"/>
                </a:solidFill>
              </a:rPr>
              <a:t>göra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048000" y="2551837"/>
            <a:ext cx="6096000" cy="269304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Kursbok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Föreläsning (IRL eller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Göra labbar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Lyssnar på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podd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Läser bloggar/tidningar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Fler?</a:t>
            </a:r>
          </a:p>
        </p:txBody>
      </p:sp>
    </p:spTree>
    <p:extLst>
      <p:ext uri="{BB962C8B-B14F-4D97-AF65-F5344CB8AC3E}">
        <p14:creationId xmlns:p14="http://schemas.microsoft.com/office/powerpoint/2010/main" val="411724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75" y="2426124"/>
            <a:ext cx="1811442" cy="1811442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94" y="4559299"/>
            <a:ext cx="1797050" cy="17970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5" y="321732"/>
            <a:ext cx="3318674" cy="181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bg1"/>
                </a:solidFill>
              </a:rPr>
              <a:t>Vanliga hinder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1249"/>
            <a:ext cx="5954486" cy="4155713"/>
          </a:xfrm>
        </p:spPr>
        <p:txBody>
          <a:bodyPr>
            <a:normAutofit/>
          </a:bodyPr>
          <a:lstStyle/>
          <a:p>
            <a:r>
              <a:rPr lang="sv-SE" sz="2000" dirty="0">
                <a:solidFill>
                  <a:schemeClr val="bg1"/>
                </a:solidFill>
              </a:rPr>
              <a:t>Trött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Svårt hålla fokus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Det man läser går inte in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Tappar lusten – inte kul längre</a:t>
            </a:r>
          </a:p>
          <a:p>
            <a:r>
              <a:rPr lang="sv-SE" sz="2000" dirty="0">
                <a:solidFill>
                  <a:schemeClr val="bg1"/>
                </a:solidFill>
              </a:rPr>
              <a:t>Hitta tid, ro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Behöver ostördhet – har aldrig ro till att lära sig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Tar tid att få saker att fasta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Stress</a:t>
            </a:r>
          </a:p>
          <a:p>
            <a:pPr>
              <a:buFont typeface="Symbol" panose="05050102010706020507" pitchFamily="18" charset="2"/>
              <a:buChar char=""/>
            </a:pPr>
            <a:r>
              <a:rPr lang="sv-SE" sz="2000" dirty="0">
                <a:solidFill>
                  <a:schemeClr val="bg1"/>
                </a:solidFill>
              </a:rPr>
              <a:t> Hänger ihop</a:t>
            </a:r>
          </a:p>
        </p:txBody>
      </p:sp>
    </p:spTree>
    <p:extLst>
      <p:ext uri="{BB962C8B-B14F-4D97-AF65-F5344CB8AC3E}">
        <p14:creationId xmlns:p14="http://schemas.microsoft.com/office/powerpoint/2010/main" val="323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Patentmetoden (TM)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809171" y="1886858"/>
            <a:ext cx="431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7030A0"/>
                </a:solidFill>
              </a:rPr>
              <a:t>”Små portioner ofta”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4949706" y="3788378"/>
            <a:ext cx="347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2"/>
                </a:solidFill>
              </a:rPr>
              <a:t>Utvilad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60343" y="2662589"/>
            <a:ext cx="38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6"/>
                </a:solidFill>
              </a:rPr>
              <a:t>Tillit</a:t>
            </a:r>
          </a:p>
        </p:txBody>
      </p:sp>
      <p:sp>
        <p:nvSpPr>
          <p:cNvPr id="7" name="Rubrik 1"/>
          <p:cNvSpPr txBox="1">
            <a:spLocks/>
          </p:cNvSpPr>
          <p:nvPr/>
        </p:nvSpPr>
        <p:spPr>
          <a:xfrm>
            <a:off x="8949870" y="5516637"/>
            <a:ext cx="4263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VARFÖR?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87A29033-9DEE-47B6-81ED-345151BE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79" y="2466774"/>
            <a:ext cx="2473779" cy="1642589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247EFCF-F604-4146-938F-BF28B966A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03" y="820762"/>
            <a:ext cx="2660953" cy="399142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577C9CA7-9FA3-49F3-B661-6303C2E96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1" y="4311597"/>
            <a:ext cx="3019242" cy="2348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141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Effektivt lärande – lite om kognition</a:t>
            </a:r>
          </a:p>
        </p:txBody>
      </p:sp>
    </p:spTree>
    <p:extLst>
      <p:ext uri="{BB962C8B-B14F-4D97-AF65-F5344CB8AC3E}">
        <p14:creationId xmlns:p14="http://schemas.microsoft.com/office/powerpoint/2010/main" val="28957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48267</TotalTime>
  <Words>1657</Words>
  <Application>Microsoft Office PowerPoint</Application>
  <PresentationFormat>Bredbild</PresentationFormat>
  <Paragraphs>260</Paragraphs>
  <Slides>22</Slides>
  <Notes>18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22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Symbol</vt:lpstr>
      <vt:lpstr>Office Theme</vt:lpstr>
      <vt:lpstr>Lärande om lärande</vt:lpstr>
      <vt:lpstr>Vem är jag? (Lärande-CV)</vt:lpstr>
      <vt:lpstr>Vi har alla lärt oss massor</vt:lpstr>
      <vt:lpstr>Hur gör vi när vi försöker lära oss?</vt:lpstr>
      <vt:lpstr>Hur tror vi att vi lär oss?</vt:lpstr>
      <vt:lpstr>Hur brukar man göra?</vt:lpstr>
      <vt:lpstr>Vanliga hinder</vt:lpstr>
      <vt:lpstr>Patentmetoden (TM)</vt:lpstr>
      <vt:lpstr>Effektivt lärande – lite om kognition</vt:lpstr>
      <vt:lpstr>Hjärnan: statisk vs plastisk</vt:lpstr>
      <vt:lpstr>Hur bygger man synapsbanor då?</vt:lpstr>
      <vt:lpstr>Hjärnans resurser – ”it’s all one tank!”</vt:lpstr>
      <vt:lpstr>Ödsla inte med kognitiv ork!</vt:lpstr>
      <vt:lpstr>Lösning</vt:lpstr>
      <vt:lpstr>Lagom = små bitar</vt:lpstr>
      <vt:lpstr>Lugn och ro – behöver man det?</vt:lpstr>
      <vt:lpstr>Vad är lugn och ro?</vt:lpstr>
      <vt:lpstr>Stress</vt:lpstr>
      <vt:lpstr>Byta perspektiv</vt:lpstr>
      <vt:lpstr>Vilket lärande orkar jag med idag?</vt:lpstr>
      <vt:lpstr>Tack</vt:lpstr>
      <vt:lpstr>Källor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Lärande om lärande</dc:title>
  <dc:creator>Tove</dc:creator>
  <cp:lastModifiedBy>Tove</cp:lastModifiedBy>
  <cp:revision>287</cp:revision>
  <dcterms:created xsi:type="dcterms:W3CDTF">2017-08-28T07:21:43Z</dcterms:created>
  <dcterms:modified xsi:type="dcterms:W3CDTF">2017-10-27T05:47:53Z</dcterms:modified>
</cp:coreProperties>
</file>